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9" r:id="rId1"/>
  </p:sldMasterIdLst>
  <p:notesMasterIdLst>
    <p:notesMasterId r:id="rId33"/>
  </p:notesMasterIdLst>
  <p:handoutMasterIdLst>
    <p:handoutMasterId r:id="rId34"/>
  </p:handoutMasterIdLst>
  <p:sldIdLst>
    <p:sldId id="256" r:id="rId2"/>
    <p:sldId id="271" r:id="rId3"/>
    <p:sldId id="267" r:id="rId4"/>
    <p:sldId id="268" r:id="rId5"/>
    <p:sldId id="292" r:id="rId6"/>
    <p:sldId id="273" r:id="rId7"/>
    <p:sldId id="264" r:id="rId8"/>
    <p:sldId id="266" r:id="rId9"/>
    <p:sldId id="294" r:id="rId10"/>
    <p:sldId id="290" r:id="rId11"/>
    <p:sldId id="276" r:id="rId12"/>
    <p:sldId id="289" r:id="rId13"/>
    <p:sldId id="277" r:id="rId14"/>
    <p:sldId id="278" r:id="rId15"/>
    <p:sldId id="279" r:id="rId16"/>
    <p:sldId id="280" r:id="rId17"/>
    <p:sldId id="281" r:id="rId18"/>
    <p:sldId id="283" r:id="rId19"/>
    <p:sldId id="284" r:id="rId20"/>
    <p:sldId id="285" r:id="rId21"/>
    <p:sldId id="291" r:id="rId22"/>
    <p:sldId id="286" r:id="rId23"/>
    <p:sldId id="287" r:id="rId24"/>
    <p:sldId id="270" r:id="rId25"/>
    <p:sldId id="262" r:id="rId26"/>
    <p:sldId id="260" r:id="rId27"/>
    <p:sldId id="293" r:id="rId28"/>
    <p:sldId id="274" r:id="rId29"/>
    <p:sldId id="282" r:id="rId30"/>
    <p:sldId id="295" r:id="rId31"/>
    <p:sldId id="288" r:id="rId32"/>
  </p:sldIdLst>
  <p:sldSz cx="9144000" cy="6858000" type="screen4x3"/>
  <p:notesSz cx="6791325" cy="9921875"/>
  <p:defaultTextStyle>
    <a:defPPr>
      <a:defRPr lang="de-DE"/>
    </a:defPPr>
    <a:lvl1pPr algn="ctr" rtl="0" fontAlgn="base">
      <a:spcBef>
        <a:spcPct val="0"/>
      </a:spcBef>
      <a:spcAft>
        <a:spcPct val="0"/>
      </a:spcAft>
      <a:defRPr b="1" kern="1200">
        <a:solidFill>
          <a:schemeClr val="hlink"/>
        </a:solidFill>
        <a:latin typeface="Arial" charset="0"/>
        <a:ea typeface="+mn-ea"/>
        <a:cs typeface="Arial" charset="0"/>
      </a:defRPr>
    </a:lvl1pPr>
    <a:lvl2pPr marL="457200" algn="ctr" rtl="0" fontAlgn="base">
      <a:spcBef>
        <a:spcPct val="0"/>
      </a:spcBef>
      <a:spcAft>
        <a:spcPct val="0"/>
      </a:spcAft>
      <a:defRPr b="1" kern="1200">
        <a:solidFill>
          <a:schemeClr val="hlink"/>
        </a:solidFill>
        <a:latin typeface="Arial" charset="0"/>
        <a:ea typeface="+mn-ea"/>
        <a:cs typeface="Arial" charset="0"/>
      </a:defRPr>
    </a:lvl2pPr>
    <a:lvl3pPr marL="914400" algn="ctr" rtl="0" fontAlgn="base">
      <a:spcBef>
        <a:spcPct val="0"/>
      </a:spcBef>
      <a:spcAft>
        <a:spcPct val="0"/>
      </a:spcAft>
      <a:defRPr b="1" kern="1200">
        <a:solidFill>
          <a:schemeClr val="hlink"/>
        </a:solidFill>
        <a:latin typeface="Arial" charset="0"/>
        <a:ea typeface="+mn-ea"/>
        <a:cs typeface="Arial" charset="0"/>
      </a:defRPr>
    </a:lvl3pPr>
    <a:lvl4pPr marL="1371600" algn="ctr" rtl="0" fontAlgn="base">
      <a:spcBef>
        <a:spcPct val="0"/>
      </a:spcBef>
      <a:spcAft>
        <a:spcPct val="0"/>
      </a:spcAft>
      <a:defRPr b="1" kern="1200">
        <a:solidFill>
          <a:schemeClr val="hlink"/>
        </a:solidFill>
        <a:latin typeface="Arial" charset="0"/>
        <a:ea typeface="+mn-ea"/>
        <a:cs typeface="Arial" charset="0"/>
      </a:defRPr>
    </a:lvl4pPr>
    <a:lvl5pPr marL="1828800" algn="ctr" rtl="0" fontAlgn="base">
      <a:spcBef>
        <a:spcPct val="0"/>
      </a:spcBef>
      <a:spcAft>
        <a:spcPct val="0"/>
      </a:spcAft>
      <a:defRPr b="1" kern="1200">
        <a:solidFill>
          <a:schemeClr val="hlink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b="1" kern="1200">
        <a:solidFill>
          <a:schemeClr val="hlink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b="1" kern="1200">
        <a:solidFill>
          <a:schemeClr val="hlink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b="1" kern="1200">
        <a:solidFill>
          <a:schemeClr val="hlink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b="1" kern="1200">
        <a:solidFill>
          <a:schemeClr val="hlink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653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66FF66"/>
    <a:srgbClr val="0000FF"/>
    <a:srgbClr val="0066FF"/>
    <a:srgbClr val="A50021"/>
    <a:srgbClr val="FFCC99"/>
    <a:srgbClr val="FF9900"/>
    <a:srgbClr val="FFCCCC"/>
    <a:srgbClr val="FFFF66"/>
    <a:srgbClr val="FFCC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70" autoAdjust="0"/>
  </p:normalViewPr>
  <p:slideViewPr>
    <p:cSldViewPr>
      <p:cViewPr varScale="1">
        <p:scale>
          <a:sx n="124" d="100"/>
          <a:sy n="124" d="100"/>
        </p:scale>
        <p:origin x="1224" y="90"/>
      </p:cViewPr>
      <p:guideLst>
        <p:guide orient="horz" pos="2160"/>
        <p:guide pos="2653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45005" cy="450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3225" cy="495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0" hangingPunct="0">
              <a:defRPr sz="1200" b="0" smtClean="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8100" y="0"/>
            <a:ext cx="2943225" cy="495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 b="0" smtClean="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2458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4988"/>
            <a:ext cx="2943225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0" hangingPunct="0">
              <a:defRPr sz="1200" b="0" smtClean="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2458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8100" y="9424988"/>
            <a:ext cx="2943225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 b="0" smtClean="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fld id="{9D066E93-86C3-4664-807D-2BD57E90FE4E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314998584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3225" cy="495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0" hangingPunct="0">
              <a:defRPr sz="1200" b="0" smtClean="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8100" y="0"/>
            <a:ext cx="2943225" cy="495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 b="0" smtClean="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307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5988" y="744538"/>
            <a:ext cx="4959350" cy="371951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253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4875" y="4713288"/>
            <a:ext cx="4981575" cy="4464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noProof="0"/>
              <a:t>Klicken Sie, um die Formate des Vorlagentextes zu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</a:p>
        </p:txBody>
      </p:sp>
      <p:sp>
        <p:nvSpPr>
          <p:cNvPr id="2253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4988"/>
            <a:ext cx="2943225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0" hangingPunct="0">
              <a:defRPr sz="1200" b="0" smtClean="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2253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8100" y="9424988"/>
            <a:ext cx="2943225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 b="0" smtClean="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fld id="{38C334EB-8579-4C67-9793-B6C0DAD94111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223162662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>
              <a:spcBef>
                <a:spcPct val="0"/>
              </a:spcBef>
            </a:pPr>
            <a:fld id="{752E2D8C-3864-4339-A001-AE058B83AD71}" type="slidenum">
              <a:rPr lang="de-DE" altLang="de-DE"/>
              <a:pPr algn="r">
                <a:spcBef>
                  <a:spcPct val="0"/>
                </a:spcBef>
              </a:pPr>
              <a:t>1</a:t>
            </a:fld>
            <a:endParaRPr lang="de-DE" altLang="de-DE"/>
          </a:p>
        </p:txBody>
      </p:sp>
      <p:sp>
        <p:nvSpPr>
          <p:cNvPr id="317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385312222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>
              <a:spcBef>
                <a:spcPct val="0"/>
              </a:spcBef>
            </a:pPr>
            <a:fld id="{FA6FEEA6-61F3-4944-9D29-2D82F612CCF9}" type="slidenum">
              <a:rPr lang="de-DE" altLang="de-DE"/>
              <a:pPr algn="r">
                <a:spcBef>
                  <a:spcPct val="0"/>
                </a:spcBef>
              </a:pPr>
              <a:t>11</a:t>
            </a:fld>
            <a:endParaRPr lang="de-DE" altLang="de-DE"/>
          </a:p>
        </p:txBody>
      </p:sp>
      <p:sp>
        <p:nvSpPr>
          <p:cNvPr id="399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4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333187021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>
              <a:spcBef>
                <a:spcPct val="0"/>
              </a:spcBef>
            </a:pPr>
            <a:fld id="{2FA6FC49-9D4C-41E2-ABF1-3F6AD91B90B7}" type="slidenum">
              <a:rPr lang="de-DE" altLang="de-DE"/>
              <a:pPr algn="r">
                <a:spcBef>
                  <a:spcPct val="0"/>
                </a:spcBef>
              </a:pPr>
              <a:t>12</a:t>
            </a:fld>
            <a:endParaRPr lang="de-DE" altLang="de-DE"/>
          </a:p>
        </p:txBody>
      </p:sp>
      <p:sp>
        <p:nvSpPr>
          <p:cNvPr id="40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313675502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>
              <a:spcBef>
                <a:spcPct val="0"/>
              </a:spcBef>
            </a:pPr>
            <a:fld id="{4C21F0E5-5665-429A-B9F3-B73138020DF0}" type="slidenum">
              <a:rPr lang="de-DE" altLang="de-DE"/>
              <a:pPr algn="r">
                <a:spcBef>
                  <a:spcPct val="0"/>
                </a:spcBef>
              </a:pPr>
              <a:t>13</a:t>
            </a:fld>
            <a:endParaRPr lang="de-DE" altLang="de-DE"/>
          </a:p>
        </p:txBody>
      </p:sp>
      <p:sp>
        <p:nvSpPr>
          <p:cNvPr id="419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268844439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>
              <a:spcBef>
                <a:spcPct val="0"/>
              </a:spcBef>
            </a:pPr>
            <a:fld id="{6B51318E-4CFD-447D-83C6-163AA2CBD0B9}" type="slidenum">
              <a:rPr lang="de-DE" altLang="de-DE"/>
              <a:pPr algn="r">
                <a:spcBef>
                  <a:spcPct val="0"/>
                </a:spcBef>
              </a:pPr>
              <a:t>14</a:t>
            </a:fld>
            <a:endParaRPr lang="de-DE" altLang="de-DE"/>
          </a:p>
        </p:txBody>
      </p:sp>
      <p:sp>
        <p:nvSpPr>
          <p:cNvPr id="430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262092192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>
              <a:spcBef>
                <a:spcPct val="0"/>
              </a:spcBef>
            </a:pPr>
            <a:fld id="{CCBCA66F-5472-465E-A752-C6E0706D7C1E}" type="slidenum">
              <a:rPr lang="de-DE" altLang="de-DE"/>
              <a:pPr algn="r">
                <a:spcBef>
                  <a:spcPct val="0"/>
                </a:spcBef>
              </a:pPr>
              <a:t>15</a:t>
            </a:fld>
            <a:endParaRPr lang="de-DE" altLang="de-DE"/>
          </a:p>
        </p:txBody>
      </p:sp>
      <p:sp>
        <p:nvSpPr>
          <p:cNvPr id="440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52622671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>
              <a:spcBef>
                <a:spcPct val="0"/>
              </a:spcBef>
            </a:pPr>
            <a:fld id="{8067B683-B1CB-48B0-903C-32762DE39E47}" type="slidenum">
              <a:rPr lang="de-DE" altLang="de-DE"/>
              <a:pPr algn="r">
                <a:spcBef>
                  <a:spcPct val="0"/>
                </a:spcBef>
              </a:pPr>
              <a:t>16</a:t>
            </a:fld>
            <a:endParaRPr lang="de-DE" altLang="de-DE"/>
          </a:p>
        </p:txBody>
      </p:sp>
      <p:sp>
        <p:nvSpPr>
          <p:cNvPr id="450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6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9753984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>
              <a:spcBef>
                <a:spcPct val="0"/>
              </a:spcBef>
            </a:pPr>
            <a:fld id="{10D07A36-28FA-4B59-B86A-0BBD5628B855}" type="slidenum">
              <a:rPr lang="de-DE" altLang="de-DE"/>
              <a:pPr algn="r">
                <a:spcBef>
                  <a:spcPct val="0"/>
                </a:spcBef>
              </a:pPr>
              <a:t>17</a:t>
            </a:fld>
            <a:endParaRPr lang="de-DE" altLang="de-DE"/>
          </a:p>
        </p:txBody>
      </p:sp>
      <p:sp>
        <p:nvSpPr>
          <p:cNvPr id="460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2032500952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>
              <a:spcBef>
                <a:spcPct val="0"/>
              </a:spcBef>
            </a:pPr>
            <a:fld id="{CB2F92C4-7CAC-4485-93F9-E820AFD774BA}" type="slidenum">
              <a:rPr lang="de-DE" altLang="de-DE"/>
              <a:pPr algn="r">
                <a:spcBef>
                  <a:spcPct val="0"/>
                </a:spcBef>
              </a:pPr>
              <a:t>18</a:t>
            </a:fld>
            <a:endParaRPr lang="de-DE" altLang="de-DE"/>
          </a:p>
        </p:txBody>
      </p:sp>
      <p:sp>
        <p:nvSpPr>
          <p:cNvPr id="471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10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54303335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>
              <a:spcBef>
                <a:spcPct val="0"/>
              </a:spcBef>
            </a:pPr>
            <a:fld id="{DB7FB080-DF32-4E03-8C95-971925F09ADA}" type="slidenum">
              <a:rPr lang="de-DE" altLang="de-DE"/>
              <a:pPr algn="r">
                <a:spcBef>
                  <a:spcPct val="0"/>
                </a:spcBef>
              </a:pPr>
              <a:t>19</a:t>
            </a:fld>
            <a:endParaRPr lang="de-DE" altLang="de-DE"/>
          </a:p>
        </p:txBody>
      </p:sp>
      <p:sp>
        <p:nvSpPr>
          <p:cNvPr id="481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1531855805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>
              <a:spcBef>
                <a:spcPct val="0"/>
              </a:spcBef>
            </a:pPr>
            <a:fld id="{9C84B1D2-0A95-4288-916E-5608DA29F4D9}" type="slidenum">
              <a:rPr lang="de-DE" altLang="de-DE"/>
              <a:pPr algn="r">
                <a:spcBef>
                  <a:spcPct val="0"/>
                </a:spcBef>
              </a:pPr>
              <a:t>20</a:t>
            </a:fld>
            <a:endParaRPr lang="de-DE" altLang="de-DE"/>
          </a:p>
        </p:txBody>
      </p:sp>
      <p:sp>
        <p:nvSpPr>
          <p:cNvPr id="491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332505819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>
              <a:spcBef>
                <a:spcPct val="0"/>
              </a:spcBef>
            </a:pPr>
            <a:fld id="{AF1B6EBE-87E3-4F1D-B80D-3E4F4D375200}" type="slidenum">
              <a:rPr lang="de-DE" altLang="de-DE"/>
              <a:pPr algn="r">
                <a:spcBef>
                  <a:spcPct val="0"/>
                </a:spcBef>
              </a:pPr>
              <a:t>2</a:t>
            </a:fld>
            <a:endParaRPr lang="de-DE" altLang="de-DE"/>
          </a:p>
        </p:txBody>
      </p:sp>
      <p:sp>
        <p:nvSpPr>
          <p:cNvPr id="327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2329213213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0179" name="Notizenplatzhalt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de-DE" altLang="de-DE"/>
          </a:p>
        </p:txBody>
      </p:sp>
      <p:sp>
        <p:nvSpPr>
          <p:cNvPr id="50180" name="Foliennummernplatzhalt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>
              <a:spcBef>
                <a:spcPct val="0"/>
              </a:spcBef>
            </a:pPr>
            <a:fld id="{8856F4EB-31A9-47AA-916F-4824AA334158}" type="slidenum">
              <a:rPr lang="de-DE" altLang="de-DE"/>
              <a:pPr algn="r">
                <a:spcBef>
                  <a:spcPct val="0"/>
                </a:spcBef>
              </a:pPr>
              <a:t>21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212578076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>
              <a:spcBef>
                <a:spcPct val="0"/>
              </a:spcBef>
            </a:pPr>
            <a:fld id="{AD6D78EE-679D-44D4-98E6-130A12B8FF0D}" type="slidenum">
              <a:rPr lang="de-DE" altLang="de-DE"/>
              <a:pPr algn="r">
                <a:spcBef>
                  <a:spcPct val="0"/>
                </a:spcBef>
              </a:pPr>
              <a:t>22</a:t>
            </a:fld>
            <a:endParaRPr lang="de-DE" altLang="de-DE"/>
          </a:p>
        </p:txBody>
      </p:sp>
      <p:sp>
        <p:nvSpPr>
          <p:cNvPr id="512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1559136290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>
              <a:spcBef>
                <a:spcPct val="0"/>
              </a:spcBef>
            </a:pPr>
            <a:fld id="{93E5A681-BB64-4CE2-A01C-CE0E68621A2D}" type="slidenum">
              <a:rPr lang="de-DE" altLang="de-DE"/>
              <a:pPr algn="r">
                <a:spcBef>
                  <a:spcPct val="0"/>
                </a:spcBef>
              </a:pPr>
              <a:t>23</a:t>
            </a:fld>
            <a:endParaRPr lang="de-DE" altLang="de-DE"/>
          </a:p>
        </p:txBody>
      </p:sp>
      <p:sp>
        <p:nvSpPr>
          <p:cNvPr id="522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22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3833905610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>
              <a:spcBef>
                <a:spcPct val="0"/>
              </a:spcBef>
            </a:pPr>
            <a:fld id="{FE22938A-E4A9-4E87-A681-A0918D9EB993}" type="slidenum">
              <a:rPr lang="de-DE" altLang="de-DE"/>
              <a:pPr algn="r">
                <a:spcBef>
                  <a:spcPct val="0"/>
                </a:spcBef>
              </a:pPr>
              <a:t>24</a:t>
            </a:fld>
            <a:endParaRPr lang="de-DE" altLang="de-DE"/>
          </a:p>
        </p:txBody>
      </p:sp>
      <p:sp>
        <p:nvSpPr>
          <p:cNvPr id="532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25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>
              <a:spcBef>
                <a:spcPct val="50000"/>
              </a:spcBef>
            </a:pPr>
            <a:r>
              <a:rPr lang="de-DE" altLang="de-DE" sz="1600">
                <a:latin typeface="Garamond" pitchFamily="18" charset="0"/>
              </a:rPr>
              <a:t>D</a:t>
            </a:r>
            <a:r>
              <a:rPr lang="de-DE" altLang="de-DE" sz="1600">
                <a:latin typeface="Arial" charset="0"/>
                <a:cs typeface="Arial" charset="0"/>
              </a:rPr>
              <a:t>as Gesamtergebnis wird über eine Tabelle in eine Note umgerechnet, </a:t>
            </a:r>
            <a:br>
              <a:rPr lang="de-DE" altLang="de-DE" sz="1600">
                <a:latin typeface="Arial" charset="0"/>
                <a:cs typeface="Arial" charset="0"/>
              </a:rPr>
            </a:br>
            <a:r>
              <a:rPr lang="de-DE" altLang="de-DE" sz="1600">
                <a:latin typeface="Arial" charset="0"/>
                <a:cs typeface="Arial" charset="0"/>
              </a:rPr>
              <a:t>die mit einer Nachkommastelle angegeben wird.</a:t>
            </a:r>
            <a:br>
              <a:rPr lang="de-DE" altLang="de-DE" sz="1600">
                <a:latin typeface="Arial" charset="0"/>
                <a:cs typeface="Arial" charset="0"/>
              </a:rPr>
            </a:br>
            <a:r>
              <a:rPr lang="de-DE" altLang="de-DE" sz="1600">
                <a:latin typeface="Arial" charset="0"/>
                <a:cs typeface="Arial" charset="0"/>
              </a:rPr>
              <a:t>Natürlich müssen die Verpflichtungen zum Einbringen von Kursen und die </a:t>
            </a:r>
            <a:br>
              <a:rPr lang="de-DE" altLang="de-DE" sz="1600">
                <a:latin typeface="Arial" charset="0"/>
                <a:cs typeface="Arial" charset="0"/>
              </a:rPr>
            </a:br>
            <a:r>
              <a:rPr lang="de-DE" altLang="de-DE" sz="1600">
                <a:latin typeface="Arial" charset="0"/>
                <a:cs typeface="Arial" charset="0"/>
              </a:rPr>
              <a:t>Bedingungen an die Prüfungsfächer eingehalten werden.</a:t>
            </a:r>
            <a:r>
              <a:rPr lang="de-DE" altLang="de-DE" sz="2400"/>
              <a:t> </a:t>
            </a:r>
          </a:p>
          <a:p>
            <a:pPr eaLnBrk="1" hangingPunct="1"/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1931696921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>
              <a:spcBef>
                <a:spcPct val="0"/>
              </a:spcBef>
            </a:pPr>
            <a:fld id="{54B422D8-2144-4F5D-9244-1400B66F7EDD}" type="slidenum">
              <a:rPr lang="de-DE" altLang="de-DE"/>
              <a:pPr algn="r">
                <a:spcBef>
                  <a:spcPct val="0"/>
                </a:spcBef>
              </a:pPr>
              <a:t>25</a:t>
            </a:fld>
            <a:endParaRPr lang="de-DE" altLang="de-DE"/>
          </a:p>
        </p:txBody>
      </p:sp>
      <p:sp>
        <p:nvSpPr>
          <p:cNvPr id="542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5988" y="744538"/>
            <a:ext cx="4960937" cy="3721100"/>
          </a:xfrm>
          <a:ln/>
        </p:spPr>
      </p:sp>
      <p:sp>
        <p:nvSpPr>
          <p:cNvPr id="542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1519644632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>
              <a:spcBef>
                <a:spcPct val="0"/>
              </a:spcBef>
            </a:pPr>
            <a:fld id="{9B4AC130-03F1-4B44-94D3-E55DC8E317C4}" type="slidenum">
              <a:rPr lang="de-DE" altLang="de-DE"/>
              <a:pPr algn="r">
                <a:spcBef>
                  <a:spcPct val="0"/>
                </a:spcBef>
              </a:pPr>
              <a:t>26</a:t>
            </a:fld>
            <a:endParaRPr lang="de-DE" altLang="de-DE"/>
          </a:p>
        </p:txBody>
      </p:sp>
      <p:sp>
        <p:nvSpPr>
          <p:cNvPr id="552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5988" y="744538"/>
            <a:ext cx="4960937" cy="3721100"/>
          </a:xfrm>
          <a:ln/>
        </p:spPr>
      </p:sp>
      <p:sp>
        <p:nvSpPr>
          <p:cNvPr id="5530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3965208226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>
              <a:spcBef>
                <a:spcPct val="0"/>
              </a:spcBef>
            </a:pPr>
            <a:fld id="{F0A29622-459B-406E-8099-20F0B6A82202}" type="slidenum">
              <a:rPr lang="de-DE" altLang="de-DE"/>
              <a:pPr algn="r">
                <a:spcBef>
                  <a:spcPct val="0"/>
                </a:spcBef>
              </a:pPr>
              <a:t>28</a:t>
            </a:fld>
            <a:endParaRPr lang="de-DE" altLang="de-DE"/>
          </a:p>
        </p:txBody>
      </p:sp>
      <p:sp>
        <p:nvSpPr>
          <p:cNvPr id="563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32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2297967681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>
              <a:spcBef>
                <a:spcPct val="0"/>
              </a:spcBef>
            </a:pPr>
            <a:fld id="{6CC7FCE3-EDB1-4DEA-B840-E67A251E4730}" type="slidenum">
              <a:rPr lang="de-DE" altLang="de-DE"/>
              <a:pPr algn="r">
                <a:spcBef>
                  <a:spcPct val="0"/>
                </a:spcBef>
              </a:pPr>
              <a:t>29</a:t>
            </a:fld>
            <a:endParaRPr lang="de-DE" altLang="de-DE"/>
          </a:p>
        </p:txBody>
      </p:sp>
      <p:sp>
        <p:nvSpPr>
          <p:cNvPr id="573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734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818979657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>
              <a:spcBef>
                <a:spcPct val="0"/>
              </a:spcBef>
            </a:pPr>
            <a:fld id="{DA377704-3CDE-487A-AD28-A8AB1013EA9A}" type="slidenum">
              <a:rPr lang="de-DE" altLang="de-DE"/>
              <a:pPr algn="r">
                <a:spcBef>
                  <a:spcPct val="0"/>
                </a:spcBef>
              </a:pPr>
              <a:t>31</a:t>
            </a:fld>
            <a:endParaRPr lang="de-DE" altLang="de-DE"/>
          </a:p>
        </p:txBody>
      </p:sp>
      <p:sp>
        <p:nvSpPr>
          <p:cNvPr id="583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37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423285631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>
              <a:spcBef>
                <a:spcPct val="0"/>
              </a:spcBef>
            </a:pPr>
            <a:fld id="{F20F80BF-46A3-4BA4-829F-20E7F3804ADD}" type="slidenum">
              <a:rPr lang="de-DE" altLang="de-DE"/>
              <a:pPr algn="r">
                <a:spcBef>
                  <a:spcPct val="0"/>
                </a:spcBef>
              </a:pPr>
              <a:t>3</a:t>
            </a:fld>
            <a:endParaRPr lang="de-DE" altLang="de-DE"/>
          </a:p>
        </p:txBody>
      </p:sp>
      <p:sp>
        <p:nvSpPr>
          <p:cNvPr id="337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88362401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>
              <a:spcBef>
                <a:spcPct val="0"/>
              </a:spcBef>
            </a:pPr>
            <a:fld id="{F45FED06-48BB-4498-B415-7425D571C0C7}" type="slidenum">
              <a:rPr lang="de-DE" altLang="de-DE"/>
              <a:pPr algn="r">
                <a:spcBef>
                  <a:spcPct val="0"/>
                </a:spcBef>
              </a:pPr>
              <a:t>4</a:t>
            </a:fld>
            <a:endParaRPr lang="de-DE" altLang="de-DE"/>
          </a:p>
        </p:txBody>
      </p:sp>
      <p:sp>
        <p:nvSpPr>
          <p:cNvPr id="348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309350570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8C334EB-8579-4C67-9793-B6C0DAD94111}" type="slidenum">
              <a:rPr lang="de-DE" altLang="de-DE" smtClean="0"/>
              <a:pPr>
                <a:defRPr/>
              </a:pPr>
              <a:t>5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45221815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>
              <a:spcBef>
                <a:spcPct val="0"/>
              </a:spcBef>
            </a:pPr>
            <a:fld id="{5F3D837F-EAC4-4667-9857-38155EE376F4}" type="slidenum">
              <a:rPr lang="de-DE" altLang="de-DE"/>
              <a:pPr algn="r">
                <a:spcBef>
                  <a:spcPct val="0"/>
                </a:spcBef>
              </a:pPr>
              <a:t>6</a:t>
            </a:fld>
            <a:endParaRPr lang="de-DE" altLang="de-DE"/>
          </a:p>
        </p:txBody>
      </p:sp>
      <p:sp>
        <p:nvSpPr>
          <p:cNvPr id="358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314356686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>
              <a:spcBef>
                <a:spcPct val="0"/>
              </a:spcBef>
            </a:pPr>
            <a:fld id="{10C1155A-9329-4D74-8291-2EEB9C8D1E7B}" type="slidenum">
              <a:rPr lang="de-DE" altLang="de-DE"/>
              <a:pPr algn="r">
                <a:spcBef>
                  <a:spcPct val="0"/>
                </a:spcBef>
              </a:pPr>
              <a:t>7</a:t>
            </a:fld>
            <a:endParaRPr lang="de-DE" altLang="de-DE"/>
          </a:p>
        </p:txBody>
      </p:sp>
      <p:sp>
        <p:nvSpPr>
          <p:cNvPr id="368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346079588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>
              <a:spcBef>
                <a:spcPct val="0"/>
              </a:spcBef>
            </a:pPr>
            <a:fld id="{0DA9B9B9-1A15-4C60-AD29-FF0E6CB0D624}" type="slidenum">
              <a:rPr lang="de-DE" altLang="de-DE"/>
              <a:pPr algn="r">
                <a:spcBef>
                  <a:spcPct val="0"/>
                </a:spcBef>
              </a:pPr>
              <a:t>8</a:t>
            </a:fld>
            <a:endParaRPr lang="de-DE" altLang="de-DE"/>
          </a:p>
        </p:txBody>
      </p:sp>
      <p:sp>
        <p:nvSpPr>
          <p:cNvPr id="378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330280964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8915" name="Notizenplatzhalt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de-DE" altLang="de-DE"/>
          </a:p>
        </p:txBody>
      </p:sp>
      <p:sp>
        <p:nvSpPr>
          <p:cNvPr id="38916" name="Foliennummernplatzhalt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>
              <a:spcBef>
                <a:spcPct val="0"/>
              </a:spcBef>
            </a:pPr>
            <a:fld id="{748DB792-EEA8-4EE7-B9BE-90A1E45CC91C}" type="slidenum">
              <a:rPr lang="de-DE" altLang="de-DE"/>
              <a:pPr algn="r">
                <a:spcBef>
                  <a:spcPct val="0"/>
                </a:spcBef>
              </a:pPr>
              <a:t>10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24300288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17"/>
          <p:cNvGrpSpPr>
            <a:grpSpLocks/>
          </p:cNvGrpSpPr>
          <p:nvPr userDrawn="1"/>
        </p:nvGrpSpPr>
        <p:grpSpPr bwMode="auto">
          <a:xfrm>
            <a:off x="385763" y="188913"/>
            <a:ext cx="7786687" cy="854075"/>
            <a:chOff x="243" y="204"/>
            <a:chExt cx="5211" cy="809"/>
          </a:xfrm>
        </p:grpSpPr>
        <p:sp>
          <p:nvSpPr>
            <p:cNvPr id="5" name="Rectangle 2"/>
            <p:cNvSpPr>
              <a:spLocks noChangeArrowheads="1"/>
            </p:cNvSpPr>
            <p:nvPr/>
          </p:nvSpPr>
          <p:spPr bwMode="ltGray">
            <a:xfrm>
              <a:off x="357" y="345"/>
              <a:ext cx="276" cy="299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b="1">
                  <a:solidFill>
                    <a:schemeClr val="hlink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b="1">
                  <a:solidFill>
                    <a:schemeClr val="hlink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b="1">
                  <a:solidFill>
                    <a:schemeClr val="hlink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b="1">
                  <a:solidFill>
                    <a:schemeClr val="hlink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b="1">
                  <a:solidFill>
                    <a:schemeClr val="hlink"/>
                  </a:solidFill>
                  <a:latin typeface="Arial" charset="0"/>
                  <a:cs typeface="Arial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hlink"/>
                  </a:solidFill>
                  <a:latin typeface="Arial" charset="0"/>
                  <a:cs typeface="Arial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hlink"/>
                  </a:solidFill>
                  <a:latin typeface="Arial" charset="0"/>
                  <a:cs typeface="Arial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hlink"/>
                  </a:solidFill>
                  <a:latin typeface="Arial" charset="0"/>
                  <a:cs typeface="Arial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hlink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kumimoji="1" lang="de-DE" altLang="de-DE" sz="2400" b="0">
                <a:solidFill>
                  <a:schemeClr val="tx1"/>
                </a:solidFill>
                <a:latin typeface="Tahoma" pitchFamily="34" charset="0"/>
              </a:endParaRPr>
            </a:p>
          </p:txBody>
        </p:sp>
        <p:sp>
          <p:nvSpPr>
            <p:cNvPr id="6" name="Rectangle 3"/>
            <p:cNvSpPr>
              <a:spLocks noChangeArrowheads="1"/>
            </p:cNvSpPr>
            <p:nvPr/>
          </p:nvSpPr>
          <p:spPr bwMode="ltGray">
            <a:xfrm>
              <a:off x="504" y="693"/>
              <a:ext cx="207" cy="298"/>
            </a:xfrm>
            <a:prstGeom prst="rect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b="1">
                  <a:solidFill>
                    <a:schemeClr val="hlink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b="1">
                  <a:solidFill>
                    <a:schemeClr val="hlink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b="1">
                  <a:solidFill>
                    <a:schemeClr val="hlink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b="1">
                  <a:solidFill>
                    <a:schemeClr val="hlink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b="1">
                  <a:solidFill>
                    <a:schemeClr val="hlink"/>
                  </a:solidFill>
                  <a:latin typeface="Arial" charset="0"/>
                  <a:cs typeface="Arial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hlink"/>
                  </a:solidFill>
                  <a:latin typeface="Arial" charset="0"/>
                  <a:cs typeface="Arial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hlink"/>
                  </a:solidFill>
                  <a:latin typeface="Arial" charset="0"/>
                  <a:cs typeface="Arial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hlink"/>
                  </a:solidFill>
                  <a:latin typeface="Arial" charset="0"/>
                  <a:cs typeface="Arial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hlink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kumimoji="1" lang="de-DE" altLang="de-DE" sz="2400" b="0">
                <a:solidFill>
                  <a:schemeClr val="tx1"/>
                </a:solidFill>
                <a:latin typeface="Tahoma" pitchFamily="34" charset="0"/>
              </a:endParaRPr>
            </a:p>
          </p:txBody>
        </p:sp>
        <p:sp>
          <p:nvSpPr>
            <p:cNvPr id="7" name="Rectangle 4"/>
            <p:cNvSpPr>
              <a:spLocks noChangeArrowheads="1"/>
            </p:cNvSpPr>
            <p:nvPr/>
          </p:nvSpPr>
          <p:spPr bwMode="ltGray">
            <a:xfrm>
              <a:off x="442" y="714"/>
              <a:ext cx="269" cy="299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b="1">
                  <a:solidFill>
                    <a:schemeClr val="hlink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b="1">
                  <a:solidFill>
                    <a:schemeClr val="hlink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b="1">
                  <a:solidFill>
                    <a:schemeClr val="hlink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b="1">
                  <a:solidFill>
                    <a:schemeClr val="hlink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b="1">
                  <a:solidFill>
                    <a:schemeClr val="hlink"/>
                  </a:solidFill>
                  <a:latin typeface="Arial" charset="0"/>
                  <a:cs typeface="Arial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hlink"/>
                  </a:solidFill>
                  <a:latin typeface="Arial" charset="0"/>
                  <a:cs typeface="Arial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hlink"/>
                  </a:solidFill>
                  <a:latin typeface="Arial" charset="0"/>
                  <a:cs typeface="Arial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hlink"/>
                  </a:solidFill>
                  <a:latin typeface="Arial" charset="0"/>
                  <a:cs typeface="Arial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hlink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kumimoji="1" lang="de-DE" altLang="de-DE" sz="2400" b="0">
                <a:solidFill>
                  <a:schemeClr val="tx1"/>
                </a:solidFill>
                <a:latin typeface="Tahoma" pitchFamily="34" charset="0"/>
              </a:endParaRPr>
            </a:p>
          </p:txBody>
        </p:sp>
        <p:sp>
          <p:nvSpPr>
            <p:cNvPr id="8" name="Rectangle 5"/>
            <p:cNvSpPr>
              <a:spLocks noChangeArrowheads="1"/>
            </p:cNvSpPr>
            <p:nvPr/>
          </p:nvSpPr>
          <p:spPr bwMode="ltGray">
            <a:xfrm>
              <a:off x="584" y="487"/>
              <a:ext cx="232" cy="299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b="1">
                  <a:solidFill>
                    <a:schemeClr val="hlink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b="1">
                  <a:solidFill>
                    <a:schemeClr val="hlink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b="1">
                  <a:solidFill>
                    <a:schemeClr val="hlink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b="1">
                  <a:solidFill>
                    <a:schemeClr val="hlink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b="1">
                  <a:solidFill>
                    <a:schemeClr val="hlink"/>
                  </a:solidFill>
                  <a:latin typeface="Arial" charset="0"/>
                  <a:cs typeface="Arial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hlink"/>
                  </a:solidFill>
                  <a:latin typeface="Arial" charset="0"/>
                  <a:cs typeface="Arial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hlink"/>
                  </a:solidFill>
                  <a:latin typeface="Arial" charset="0"/>
                  <a:cs typeface="Arial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hlink"/>
                  </a:solidFill>
                  <a:latin typeface="Arial" charset="0"/>
                  <a:cs typeface="Arial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hlink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kumimoji="1" lang="de-DE" altLang="de-DE" sz="2400" b="0">
                <a:solidFill>
                  <a:schemeClr val="tx1"/>
                </a:solidFill>
                <a:latin typeface="Tahoma" pitchFamily="34" charset="0"/>
              </a:endParaRPr>
            </a:p>
          </p:txBody>
        </p:sp>
        <p:sp>
          <p:nvSpPr>
            <p:cNvPr id="9" name="Rectangle 6"/>
            <p:cNvSpPr>
              <a:spLocks noChangeArrowheads="1"/>
            </p:cNvSpPr>
            <p:nvPr/>
          </p:nvSpPr>
          <p:spPr bwMode="ltGray">
            <a:xfrm>
              <a:off x="243" y="572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b="1">
                  <a:solidFill>
                    <a:schemeClr val="hlink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b="1">
                  <a:solidFill>
                    <a:schemeClr val="hlink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b="1">
                  <a:solidFill>
                    <a:schemeClr val="hlink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b="1">
                  <a:solidFill>
                    <a:schemeClr val="hlink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b="1">
                  <a:solidFill>
                    <a:schemeClr val="hlink"/>
                  </a:solidFill>
                  <a:latin typeface="Arial" charset="0"/>
                  <a:cs typeface="Arial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hlink"/>
                  </a:solidFill>
                  <a:latin typeface="Arial" charset="0"/>
                  <a:cs typeface="Arial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hlink"/>
                  </a:solidFill>
                  <a:latin typeface="Arial" charset="0"/>
                  <a:cs typeface="Arial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hlink"/>
                  </a:solidFill>
                  <a:latin typeface="Arial" charset="0"/>
                  <a:cs typeface="Arial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hlink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kumimoji="1" lang="de-DE" altLang="de-DE" sz="2400" b="0">
                <a:solidFill>
                  <a:schemeClr val="tx1"/>
                </a:solidFill>
                <a:latin typeface="Tahoma" pitchFamily="34" charset="0"/>
              </a:endParaRPr>
            </a:p>
          </p:txBody>
        </p:sp>
        <p:sp>
          <p:nvSpPr>
            <p:cNvPr id="10" name="Rectangle 7"/>
            <p:cNvSpPr>
              <a:spLocks noChangeArrowheads="1"/>
            </p:cNvSpPr>
            <p:nvPr/>
          </p:nvSpPr>
          <p:spPr bwMode="gray">
            <a:xfrm>
              <a:off x="499" y="204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b="1">
                  <a:solidFill>
                    <a:schemeClr val="hlink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b="1">
                  <a:solidFill>
                    <a:schemeClr val="hlink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b="1">
                  <a:solidFill>
                    <a:schemeClr val="hlink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b="1">
                  <a:solidFill>
                    <a:schemeClr val="hlink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b="1">
                  <a:solidFill>
                    <a:schemeClr val="hlink"/>
                  </a:solidFill>
                  <a:latin typeface="Arial" charset="0"/>
                  <a:cs typeface="Arial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hlink"/>
                  </a:solidFill>
                  <a:latin typeface="Arial" charset="0"/>
                  <a:cs typeface="Arial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hlink"/>
                  </a:solidFill>
                  <a:latin typeface="Arial" charset="0"/>
                  <a:cs typeface="Arial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hlink"/>
                  </a:solidFill>
                  <a:latin typeface="Arial" charset="0"/>
                  <a:cs typeface="Arial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hlink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kumimoji="1" lang="de-DE" altLang="de-DE" sz="2400" b="0">
                <a:solidFill>
                  <a:schemeClr val="tx1"/>
                </a:solidFill>
                <a:latin typeface="Tahoma" pitchFamily="34" charset="0"/>
              </a:endParaRPr>
            </a:p>
          </p:txBody>
        </p:sp>
        <p:sp>
          <p:nvSpPr>
            <p:cNvPr id="11" name="Rectangle 8"/>
            <p:cNvSpPr>
              <a:spLocks noChangeArrowheads="1"/>
            </p:cNvSpPr>
            <p:nvPr/>
          </p:nvSpPr>
          <p:spPr bwMode="gray">
            <a:xfrm>
              <a:off x="272" y="742"/>
              <a:ext cx="5182" cy="21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b="1">
                  <a:solidFill>
                    <a:schemeClr val="hlink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b="1">
                  <a:solidFill>
                    <a:schemeClr val="hlink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b="1">
                  <a:solidFill>
                    <a:schemeClr val="hlink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b="1">
                  <a:solidFill>
                    <a:schemeClr val="hlink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b="1">
                  <a:solidFill>
                    <a:schemeClr val="hlink"/>
                  </a:solidFill>
                  <a:latin typeface="Arial" charset="0"/>
                  <a:cs typeface="Arial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hlink"/>
                  </a:solidFill>
                  <a:latin typeface="Arial" charset="0"/>
                  <a:cs typeface="Arial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hlink"/>
                  </a:solidFill>
                  <a:latin typeface="Arial" charset="0"/>
                  <a:cs typeface="Arial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hlink"/>
                  </a:solidFill>
                  <a:latin typeface="Arial" charset="0"/>
                  <a:cs typeface="Arial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hlink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kumimoji="1" lang="de-DE" altLang="de-DE" sz="2400" b="0">
                <a:solidFill>
                  <a:schemeClr val="tx1"/>
                </a:solidFill>
                <a:latin typeface="Tahoma" pitchFamily="34" charset="0"/>
              </a:endParaRPr>
            </a:p>
          </p:txBody>
        </p:sp>
      </p:grpSp>
      <p:pic>
        <p:nvPicPr>
          <p:cNvPr id="12" name="Picture 14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72450" y="142875"/>
            <a:ext cx="682625" cy="984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3609" name="Rectangle 9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/>
          <a:lstStyle>
            <a:lvl1pPr>
              <a:defRPr sz="3600"/>
            </a:lvl1pPr>
          </a:lstStyle>
          <a:p>
            <a:pPr lvl="0"/>
            <a:r>
              <a:rPr lang="de-DE" noProof="0"/>
              <a:t>Titelmasterformat durch Klicken bearbeiten</a:t>
            </a:r>
          </a:p>
        </p:txBody>
      </p:sp>
      <p:sp>
        <p:nvSpPr>
          <p:cNvPr id="153610" name="Rectangle 10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de-DE" noProof="0"/>
              <a:t>Formatvorlage des Untertitelmasters durch Klicken bearbeiten</a:t>
            </a:r>
          </a:p>
        </p:txBody>
      </p:sp>
      <p:sp>
        <p:nvSpPr>
          <p:cNvPr id="13" name="Rectangle 12"/>
          <p:cNvSpPr>
            <a:spLocks noGrp="1" noChangeArrowheads="1"/>
          </p:cNvSpPr>
          <p:nvPr>
            <p:ph type="ftr" sz="quarter" idx="10"/>
          </p:nvPr>
        </p:nvSpPr>
        <p:spPr>
          <a:xfrm>
            <a:off x="1376363" y="6245225"/>
            <a:ext cx="6435725" cy="476250"/>
          </a:xfrm>
        </p:spPr>
        <p:txBody>
          <a:bodyPr anchor="b"/>
          <a:lstStyle>
            <a:lvl1pPr eaLnBrk="1" hangingPunct="1">
              <a:defRPr sz="1400" b="0" smtClean="0"/>
            </a:lvl1pPr>
          </a:lstStyle>
          <a:p>
            <a:pPr>
              <a:defRPr/>
            </a:pPr>
            <a:r>
              <a:rPr lang="de-DE" altLang="de-DE"/>
              <a:t>Horst Fromm Alexander-von-Humboldt-Schule</a:t>
            </a:r>
          </a:p>
          <a:p>
            <a:pPr>
              <a:defRPr/>
            </a:pPr>
            <a:endParaRPr lang="de-DE" altLang="de-DE" b="1"/>
          </a:p>
        </p:txBody>
      </p:sp>
      <p:sp>
        <p:nvSpPr>
          <p:cNvPr id="14" name="Rectangle 13"/>
          <p:cNvSpPr>
            <a:spLocks noGrp="1" noChangeArrowheads="1"/>
          </p:cNvSpPr>
          <p:nvPr>
            <p:ph type="sldNum" sz="quarter" idx="11"/>
          </p:nvPr>
        </p:nvSpPr>
        <p:spPr>
          <a:xfrm>
            <a:off x="7812088" y="6219825"/>
            <a:ext cx="1144587" cy="476250"/>
          </a:xfrm>
        </p:spPr>
        <p:txBody>
          <a:bodyPr/>
          <a:lstStyle>
            <a:lvl1pPr>
              <a:defRPr sz="1400" smtClean="0"/>
            </a:lvl1pPr>
          </a:lstStyle>
          <a:p>
            <a:pPr>
              <a:defRPr/>
            </a:pPr>
            <a:r>
              <a:rPr lang="de-DE" altLang="de-DE"/>
              <a:t>Folie </a:t>
            </a:r>
            <a:fld id="{07EFC4D9-A524-48F0-835F-F903CA5AF13B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dt" sz="quarter" idx="12"/>
          </p:nvPr>
        </p:nvSpPr>
        <p:spPr>
          <a:xfrm>
            <a:off x="206375" y="6264275"/>
            <a:ext cx="1081088" cy="476250"/>
          </a:xfrm>
        </p:spPr>
        <p:txBody>
          <a:bodyPr/>
          <a:lstStyle>
            <a:lvl1pPr>
              <a:defRPr sz="1400" smtClean="0"/>
            </a:lvl1pPr>
          </a:lstStyle>
          <a:p>
            <a:pPr>
              <a:defRPr/>
            </a:pPr>
            <a:fld id="{C7FD6B8E-DB44-4AB7-BAFD-42E54B3A0A4C}" type="datetime1">
              <a:rPr lang="de-DE" altLang="de-DE"/>
              <a:pPr>
                <a:defRPr/>
              </a:pPr>
              <a:t>11.01.2019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13976545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altLang="de-DE"/>
              <a:t>Folie </a:t>
            </a:r>
            <a:fld id="{E702B5A9-4C02-49E2-9F33-666EE4699A6B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  <p:sp>
        <p:nvSpPr>
          <p:cNvPr id="5" name="Rectangle 17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DC84AD-2AC3-40CB-A36B-AEC0C9E5A4CE}" type="datetime1">
              <a:rPr lang="de-DE" altLang="de-DE"/>
              <a:pPr>
                <a:defRPr/>
              </a:pPr>
              <a:t>11.01.2019</a:t>
            </a:fld>
            <a:endParaRPr lang="de-DE" altLang="de-DE"/>
          </a:p>
        </p:txBody>
      </p:sp>
      <p:sp>
        <p:nvSpPr>
          <p:cNvPr id="6" name="Rectangle 18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OAVO Horst Fromm</a:t>
            </a:r>
          </a:p>
        </p:txBody>
      </p:sp>
    </p:spTree>
    <p:extLst>
      <p:ext uri="{BB962C8B-B14F-4D97-AF65-F5344CB8AC3E}">
        <p14:creationId xmlns:p14="http://schemas.microsoft.com/office/powerpoint/2010/main" val="28943410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586538" y="279400"/>
            <a:ext cx="2081212" cy="5670550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341313" y="279400"/>
            <a:ext cx="6092825" cy="5670550"/>
          </a:xfrm>
        </p:spPr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altLang="de-DE"/>
              <a:t>Folie </a:t>
            </a:r>
            <a:fld id="{07778798-E795-4F5B-B255-B3A1CA8F5C01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  <p:sp>
        <p:nvSpPr>
          <p:cNvPr id="5" name="Rectangle 17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6FDB89-9040-4AF7-9ED5-43B2C68B8870}" type="datetime1">
              <a:rPr lang="de-DE" altLang="de-DE"/>
              <a:pPr>
                <a:defRPr/>
              </a:pPr>
              <a:t>11.01.2019</a:t>
            </a:fld>
            <a:endParaRPr lang="de-DE" altLang="de-DE"/>
          </a:p>
        </p:txBody>
      </p:sp>
      <p:sp>
        <p:nvSpPr>
          <p:cNvPr id="6" name="Rectangle 18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OAVO Horst Fromm</a:t>
            </a:r>
          </a:p>
        </p:txBody>
      </p:sp>
    </p:spTree>
    <p:extLst>
      <p:ext uri="{BB962C8B-B14F-4D97-AF65-F5344CB8AC3E}">
        <p14:creationId xmlns:p14="http://schemas.microsoft.com/office/powerpoint/2010/main" val="105471193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dgm" preserve="1">
  <p:cSld name="Titel und Diagramm oder Organigram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285875" y="279400"/>
            <a:ext cx="6572250" cy="306388"/>
          </a:xfr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SmartArt-Platzhalter 2"/>
          <p:cNvSpPr>
            <a:spLocks noGrp="1"/>
          </p:cNvSpPr>
          <p:nvPr>
            <p:ph type="dgm" idx="1"/>
          </p:nvPr>
        </p:nvSpPr>
        <p:spPr>
          <a:xfrm>
            <a:off x="341313" y="1133475"/>
            <a:ext cx="8326437" cy="4816475"/>
          </a:xfrm>
        </p:spPr>
        <p:txBody>
          <a:bodyPr/>
          <a:lstStyle/>
          <a:p>
            <a:pPr lvl="0"/>
            <a:endParaRPr lang="de-DE" noProof="0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altLang="de-DE"/>
              <a:t>Folie </a:t>
            </a:r>
            <a:fld id="{1018422E-1168-4740-8A93-25CD57B96F81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  <p:sp>
        <p:nvSpPr>
          <p:cNvPr id="5" name="Rectangle 17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D7FBEA-8671-422F-8930-8E7C873E2E1A}" type="datetime1">
              <a:rPr lang="de-DE" altLang="de-DE"/>
              <a:pPr>
                <a:defRPr/>
              </a:pPr>
              <a:t>11.01.2019</a:t>
            </a:fld>
            <a:endParaRPr lang="de-DE" altLang="de-DE"/>
          </a:p>
        </p:txBody>
      </p:sp>
      <p:sp>
        <p:nvSpPr>
          <p:cNvPr id="6" name="Rectangle 18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OAVO Horst Fromm</a:t>
            </a:r>
          </a:p>
        </p:txBody>
      </p:sp>
    </p:spTree>
    <p:extLst>
      <p:ext uri="{BB962C8B-B14F-4D97-AF65-F5344CB8AC3E}">
        <p14:creationId xmlns:p14="http://schemas.microsoft.com/office/powerpoint/2010/main" val="141480382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el und Tabel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285875" y="279400"/>
            <a:ext cx="6572250" cy="306388"/>
          </a:xfr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Tabellenplatzhalter 2"/>
          <p:cNvSpPr>
            <a:spLocks noGrp="1"/>
          </p:cNvSpPr>
          <p:nvPr>
            <p:ph type="tbl" idx="1"/>
          </p:nvPr>
        </p:nvSpPr>
        <p:spPr>
          <a:xfrm>
            <a:off x="341313" y="1133475"/>
            <a:ext cx="8326437" cy="4816475"/>
          </a:xfrm>
        </p:spPr>
        <p:txBody>
          <a:bodyPr/>
          <a:lstStyle/>
          <a:p>
            <a:pPr lvl="0"/>
            <a:endParaRPr lang="de-DE" noProof="0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altLang="de-DE"/>
              <a:t>Folie </a:t>
            </a:r>
            <a:fld id="{8380D30A-65E1-4556-A5F4-8F5873C3868E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  <p:sp>
        <p:nvSpPr>
          <p:cNvPr id="5" name="Rectangle 17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570109-FDB1-4035-9466-81BF34F7CCDC}" type="datetime1">
              <a:rPr lang="de-DE" altLang="de-DE"/>
              <a:pPr>
                <a:defRPr/>
              </a:pPr>
              <a:t>11.01.2019</a:t>
            </a:fld>
            <a:endParaRPr lang="de-DE" altLang="de-DE"/>
          </a:p>
        </p:txBody>
      </p:sp>
      <p:sp>
        <p:nvSpPr>
          <p:cNvPr id="6" name="Rectangle 18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OAVO Horst Fromm</a:t>
            </a:r>
          </a:p>
        </p:txBody>
      </p:sp>
    </p:spTree>
    <p:extLst>
      <p:ext uri="{BB962C8B-B14F-4D97-AF65-F5344CB8AC3E}">
        <p14:creationId xmlns:p14="http://schemas.microsoft.com/office/powerpoint/2010/main" val="2880119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altLang="de-DE"/>
              <a:t>Folie </a:t>
            </a:r>
            <a:fld id="{110EAF6F-1CDD-4054-8E56-5F14A05A33A2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  <p:sp>
        <p:nvSpPr>
          <p:cNvPr id="5" name="Rectangle 17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69E277-4B09-4A07-A745-4DBA436811E5}" type="datetime1">
              <a:rPr lang="de-DE" altLang="de-DE"/>
              <a:pPr>
                <a:defRPr/>
              </a:pPr>
              <a:t>11.01.2019</a:t>
            </a:fld>
            <a:endParaRPr lang="de-DE" altLang="de-DE"/>
          </a:p>
        </p:txBody>
      </p:sp>
      <p:sp>
        <p:nvSpPr>
          <p:cNvPr id="6" name="Rectangle 18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OAVO Horst Fromm</a:t>
            </a:r>
          </a:p>
        </p:txBody>
      </p:sp>
    </p:spTree>
    <p:extLst>
      <p:ext uri="{BB962C8B-B14F-4D97-AF65-F5344CB8AC3E}">
        <p14:creationId xmlns:p14="http://schemas.microsoft.com/office/powerpoint/2010/main" val="31669214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altLang="de-DE"/>
              <a:t>Folie </a:t>
            </a:r>
            <a:fld id="{915B6BE5-1CA2-4C16-86AC-5170DF1EF8A6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  <p:sp>
        <p:nvSpPr>
          <p:cNvPr id="5" name="Rectangle 17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F1C962-7C45-46DB-86FB-D617855FCC3C}" type="datetime1">
              <a:rPr lang="de-DE" altLang="de-DE"/>
              <a:pPr>
                <a:defRPr/>
              </a:pPr>
              <a:t>11.01.2019</a:t>
            </a:fld>
            <a:endParaRPr lang="de-DE" altLang="de-DE"/>
          </a:p>
        </p:txBody>
      </p:sp>
      <p:sp>
        <p:nvSpPr>
          <p:cNvPr id="6" name="Rectangle 18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OAVO Horst Fromm</a:t>
            </a:r>
          </a:p>
        </p:txBody>
      </p:sp>
    </p:spTree>
    <p:extLst>
      <p:ext uri="{BB962C8B-B14F-4D97-AF65-F5344CB8AC3E}">
        <p14:creationId xmlns:p14="http://schemas.microsoft.com/office/powerpoint/2010/main" val="34092650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341313" y="1133475"/>
            <a:ext cx="4086225" cy="48164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9938" y="1133475"/>
            <a:ext cx="4087812" cy="48164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altLang="de-DE"/>
              <a:t>Folie </a:t>
            </a:r>
            <a:fld id="{0730E50C-55F6-4FF1-AC3C-E7DB516C012C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  <p:sp>
        <p:nvSpPr>
          <p:cNvPr id="6" name="Rectangle 17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E08FE9-4841-4F82-A994-526D5A0377D8}" type="datetime1">
              <a:rPr lang="de-DE" altLang="de-DE"/>
              <a:pPr>
                <a:defRPr/>
              </a:pPr>
              <a:t>11.01.2019</a:t>
            </a:fld>
            <a:endParaRPr lang="de-DE" altLang="de-DE"/>
          </a:p>
        </p:txBody>
      </p:sp>
      <p:sp>
        <p:nvSpPr>
          <p:cNvPr id="7" name="Rectangle 18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OAVO Horst Fromm</a:t>
            </a:r>
          </a:p>
        </p:txBody>
      </p:sp>
    </p:spTree>
    <p:extLst>
      <p:ext uri="{BB962C8B-B14F-4D97-AF65-F5344CB8AC3E}">
        <p14:creationId xmlns:p14="http://schemas.microsoft.com/office/powerpoint/2010/main" val="6188656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altLang="de-DE"/>
              <a:t>Folie </a:t>
            </a:r>
            <a:fld id="{353A66C9-75A4-41EA-AE61-8CD0DA5F6590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  <p:sp>
        <p:nvSpPr>
          <p:cNvPr id="8" name="Rectangle 17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534574-6AF2-4EFA-83AF-1BD344CC8DEC}" type="datetime1">
              <a:rPr lang="de-DE" altLang="de-DE"/>
              <a:pPr>
                <a:defRPr/>
              </a:pPr>
              <a:t>11.01.2019</a:t>
            </a:fld>
            <a:endParaRPr lang="de-DE" altLang="de-DE"/>
          </a:p>
        </p:txBody>
      </p:sp>
      <p:sp>
        <p:nvSpPr>
          <p:cNvPr id="9" name="Rectangle 18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OAVO Horst Fromm</a:t>
            </a:r>
          </a:p>
        </p:txBody>
      </p:sp>
    </p:spTree>
    <p:extLst>
      <p:ext uri="{BB962C8B-B14F-4D97-AF65-F5344CB8AC3E}">
        <p14:creationId xmlns:p14="http://schemas.microsoft.com/office/powerpoint/2010/main" val="25784530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Rectangle 1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altLang="de-DE"/>
              <a:t>Folie </a:t>
            </a:r>
            <a:fld id="{8F1DE968-CEDF-4282-8CBA-E189649B0950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3F33FC-C6A4-491B-9971-E1E8FE2F5669}" type="datetime1">
              <a:rPr lang="de-DE" altLang="de-DE"/>
              <a:pPr>
                <a:defRPr/>
              </a:pPr>
              <a:t>11.01.2019</a:t>
            </a:fld>
            <a:endParaRPr lang="de-DE" altLang="de-DE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OAVO Horst Fromm</a:t>
            </a:r>
          </a:p>
        </p:txBody>
      </p:sp>
    </p:spTree>
    <p:extLst>
      <p:ext uri="{BB962C8B-B14F-4D97-AF65-F5344CB8AC3E}">
        <p14:creationId xmlns:p14="http://schemas.microsoft.com/office/powerpoint/2010/main" val="10302433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altLang="de-DE"/>
              <a:t>Folie </a:t>
            </a:r>
            <a:fld id="{81AE896C-39FF-4CE1-B84D-69CC6EF1475F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  <p:sp>
        <p:nvSpPr>
          <p:cNvPr id="3" name="Rectangle 17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B11FA2-B394-4A6E-8B04-DA24B32BB06F}" type="datetime1">
              <a:rPr lang="de-DE" altLang="de-DE"/>
              <a:pPr>
                <a:defRPr/>
              </a:pPr>
              <a:t>11.01.2019</a:t>
            </a:fld>
            <a:endParaRPr lang="de-DE" altLang="de-DE"/>
          </a:p>
        </p:txBody>
      </p:sp>
      <p:sp>
        <p:nvSpPr>
          <p:cNvPr id="4" name="Rectangle 18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OAVO Horst Fromm</a:t>
            </a:r>
          </a:p>
        </p:txBody>
      </p:sp>
    </p:spTree>
    <p:extLst>
      <p:ext uri="{BB962C8B-B14F-4D97-AF65-F5344CB8AC3E}">
        <p14:creationId xmlns:p14="http://schemas.microsoft.com/office/powerpoint/2010/main" val="12625581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altLang="de-DE"/>
              <a:t>Folie </a:t>
            </a:r>
            <a:fld id="{F8AE9B1A-26D8-4622-AFC5-25D14EC1E24B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  <p:sp>
        <p:nvSpPr>
          <p:cNvPr id="6" name="Rectangle 17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A0B6AF-7782-4DBC-81EB-1A9EDE6C8216}" type="datetime1">
              <a:rPr lang="de-DE" altLang="de-DE"/>
              <a:pPr>
                <a:defRPr/>
              </a:pPr>
              <a:t>11.01.2019</a:t>
            </a:fld>
            <a:endParaRPr lang="de-DE" altLang="de-DE"/>
          </a:p>
        </p:txBody>
      </p:sp>
      <p:sp>
        <p:nvSpPr>
          <p:cNvPr id="7" name="Rectangle 18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OAVO Horst Fromm</a:t>
            </a:r>
          </a:p>
        </p:txBody>
      </p:sp>
    </p:spTree>
    <p:extLst>
      <p:ext uri="{BB962C8B-B14F-4D97-AF65-F5344CB8AC3E}">
        <p14:creationId xmlns:p14="http://schemas.microsoft.com/office/powerpoint/2010/main" val="22308183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de-DE" noProof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altLang="de-DE"/>
              <a:t>Folie </a:t>
            </a:r>
            <a:fld id="{C6420C51-0B06-4A38-AF44-F0581C27F17C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  <p:sp>
        <p:nvSpPr>
          <p:cNvPr id="6" name="Rectangle 17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533E00-05B0-4348-9801-048EB652A9BF}" type="datetime1">
              <a:rPr lang="de-DE" altLang="de-DE"/>
              <a:pPr>
                <a:defRPr/>
              </a:pPr>
              <a:t>11.01.2019</a:t>
            </a:fld>
            <a:endParaRPr lang="de-DE" altLang="de-DE"/>
          </a:p>
        </p:txBody>
      </p:sp>
      <p:sp>
        <p:nvSpPr>
          <p:cNvPr id="7" name="Rectangle 18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OAVO Horst Fromm</a:t>
            </a:r>
          </a:p>
        </p:txBody>
      </p:sp>
    </p:spTree>
    <p:extLst>
      <p:ext uri="{BB962C8B-B14F-4D97-AF65-F5344CB8AC3E}">
        <p14:creationId xmlns:p14="http://schemas.microsoft.com/office/powerpoint/2010/main" val="41169126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285875" y="279400"/>
            <a:ext cx="6572250" cy="306388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/>
              <a:t>Informationen zur OAVO</a:t>
            </a:r>
          </a:p>
        </p:txBody>
      </p:sp>
      <p:sp>
        <p:nvSpPr>
          <p:cNvPr id="1027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341313" y="1133475"/>
            <a:ext cx="8326437" cy="481647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/>
              <a:t>Eine neue Präsentation</a:t>
            </a:r>
          </a:p>
          <a:p>
            <a:pPr lvl="1"/>
            <a:r>
              <a:rPr lang="de-DE" altLang="de-DE"/>
              <a:t>zweitens</a:t>
            </a:r>
          </a:p>
          <a:p>
            <a:pPr lvl="2"/>
            <a:r>
              <a:rPr lang="de-DE" altLang="de-DE"/>
              <a:t>drittens</a:t>
            </a:r>
          </a:p>
          <a:p>
            <a:pPr lvl="1"/>
            <a:r>
              <a:rPr lang="de-DE" altLang="de-DE"/>
              <a:t>viertens</a:t>
            </a:r>
          </a:p>
          <a:p>
            <a:pPr lvl="2"/>
            <a:r>
              <a:rPr lang="de-DE" altLang="de-DE"/>
              <a:t>fünftens</a:t>
            </a:r>
          </a:p>
        </p:txBody>
      </p:sp>
      <p:sp>
        <p:nvSpPr>
          <p:cNvPr id="152589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32588" y="6443663"/>
            <a:ext cx="2133600" cy="198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de-DE" altLang="de-DE"/>
              <a:t>Folie </a:t>
            </a:r>
            <a:fld id="{2690400F-A7BE-406C-A6F9-F17DFC4F3111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  <p:pic>
        <p:nvPicPr>
          <p:cNvPr id="1029" name="Picture 14"/>
          <p:cNvPicPr>
            <a:picLocks noChangeAspect="1" noChangeArrowheads="1"/>
          </p:cNvPicPr>
          <p:nvPr/>
        </p:nvPicPr>
        <p:blipFill>
          <a:blip r:embed="rId1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62938" y="142875"/>
            <a:ext cx="560387" cy="809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2593" name="Rectangle 1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85763" y="6443663"/>
            <a:ext cx="2133600" cy="269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0" hangingPunct="0">
              <a:defRPr sz="1200" b="0"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50431A45-4174-47E2-9EEC-B4A69B399EE7}" type="datetime1">
              <a:rPr lang="de-DE" altLang="de-DE"/>
              <a:pPr>
                <a:defRPr/>
              </a:pPr>
              <a:t>11.01.2019</a:t>
            </a:fld>
            <a:endParaRPr lang="de-DE" altLang="de-DE"/>
          </a:p>
        </p:txBody>
      </p:sp>
      <p:sp>
        <p:nvSpPr>
          <p:cNvPr id="152594" name="Rectangle 1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041650" y="6489700"/>
            <a:ext cx="2895600" cy="2238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 b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de-DE"/>
              <a:t>OAVO Horst Fromm</a:t>
            </a:r>
          </a:p>
        </p:txBody>
      </p:sp>
      <p:grpSp>
        <p:nvGrpSpPr>
          <p:cNvPr id="1032" name="Group 28"/>
          <p:cNvGrpSpPr>
            <a:grpSpLocks/>
          </p:cNvGrpSpPr>
          <p:nvPr userDrawn="1"/>
        </p:nvGrpSpPr>
        <p:grpSpPr bwMode="auto">
          <a:xfrm>
            <a:off x="385763" y="142875"/>
            <a:ext cx="7786687" cy="855663"/>
            <a:chOff x="243" y="204"/>
            <a:chExt cx="5211" cy="809"/>
          </a:xfrm>
        </p:grpSpPr>
        <p:sp>
          <p:nvSpPr>
            <p:cNvPr id="1034" name="Rectangle 29"/>
            <p:cNvSpPr>
              <a:spLocks noChangeArrowheads="1"/>
            </p:cNvSpPr>
            <p:nvPr/>
          </p:nvSpPr>
          <p:spPr bwMode="ltGray">
            <a:xfrm>
              <a:off x="357" y="347"/>
              <a:ext cx="276" cy="299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b="1">
                  <a:solidFill>
                    <a:schemeClr val="hlink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b="1">
                  <a:solidFill>
                    <a:schemeClr val="hlink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b="1">
                  <a:solidFill>
                    <a:schemeClr val="hlink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b="1">
                  <a:solidFill>
                    <a:schemeClr val="hlink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b="1">
                  <a:solidFill>
                    <a:schemeClr val="hlink"/>
                  </a:solidFill>
                  <a:latin typeface="Arial" charset="0"/>
                  <a:cs typeface="Arial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hlink"/>
                  </a:solidFill>
                  <a:latin typeface="Arial" charset="0"/>
                  <a:cs typeface="Arial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hlink"/>
                  </a:solidFill>
                  <a:latin typeface="Arial" charset="0"/>
                  <a:cs typeface="Arial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hlink"/>
                  </a:solidFill>
                  <a:latin typeface="Arial" charset="0"/>
                  <a:cs typeface="Arial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hlink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kumimoji="1" lang="de-DE" altLang="de-DE" sz="2400" b="0">
                <a:solidFill>
                  <a:schemeClr val="tx1"/>
                </a:solidFill>
                <a:latin typeface="Tahoma" pitchFamily="34" charset="0"/>
              </a:endParaRPr>
            </a:p>
          </p:txBody>
        </p:sp>
        <p:sp>
          <p:nvSpPr>
            <p:cNvPr id="1035" name="Rectangle 30"/>
            <p:cNvSpPr>
              <a:spLocks noChangeArrowheads="1"/>
            </p:cNvSpPr>
            <p:nvPr/>
          </p:nvSpPr>
          <p:spPr bwMode="ltGray">
            <a:xfrm>
              <a:off x="504" y="692"/>
              <a:ext cx="207" cy="299"/>
            </a:xfrm>
            <a:prstGeom prst="rect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b="1">
                  <a:solidFill>
                    <a:schemeClr val="hlink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b="1">
                  <a:solidFill>
                    <a:schemeClr val="hlink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b="1">
                  <a:solidFill>
                    <a:schemeClr val="hlink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b="1">
                  <a:solidFill>
                    <a:schemeClr val="hlink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b="1">
                  <a:solidFill>
                    <a:schemeClr val="hlink"/>
                  </a:solidFill>
                  <a:latin typeface="Arial" charset="0"/>
                  <a:cs typeface="Arial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hlink"/>
                  </a:solidFill>
                  <a:latin typeface="Arial" charset="0"/>
                  <a:cs typeface="Arial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hlink"/>
                  </a:solidFill>
                  <a:latin typeface="Arial" charset="0"/>
                  <a:cs typeface="Arial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hlink"/>
                  </a:solidFill>
                  <a:latin typeface="Arial" charset="0"/>
                  <a:cs typeface="Arial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hlink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kumimoji="1" lang="de-DE" altLang="de-DE" sz="2400" b="0">
                <a:solidFill>
                  <a:schemeClr val="tx1"/>
                </a:solidFill>
                <a:latin typeface="Tahoma" pitchFamily="34" charset="0"/>
              </a:endParaRPr>
            </a:p>
          </p:txBody>
        </p:sp>
        <p:sp>
          <p:nvSpPr>
            <p:cNvPr id="1036" name="Rectangle 31"/>
            <p:cNvSpPr>
              <a:spLocks noChangeArrowheads="1"/>
            </p:cNvSpPr>
            <p:nvPr/>
          </p:nvSpPr>
          <p:spPr bwMode="ltGray">
            <a:xfrm>
              <a:off x="442" y="714"/>
              <a:ext cx="269" cy="299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b="1">
                  <a:solidFill>
                    <a:schemeClr val="hlink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b="1">
                  <a:solidFill>
                    <a:schemeClr val="hlink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b="1">
                  <a:solidFill>
                    <a:schemeClr val="hlink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b="1">
                  <a:solidFill>
                    <a:schemeClr val="hlink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b="1">
                  <a:solidFill>
                    <a:schemeClr val="hlink"/>
                  </a:solidFill>
                  <a:latin typeface="Arial" charset="0"/>
                  <a:cs typeface="Arial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hlink"/>
                  </a:solidFill>
                  <a:latin typeface="Arial" charset="0"/>
                  <a:cs typeface="Arial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hlink"/>
                  </a:solidFill>
                  <a:latin typeface="Arial" charset="0"/>
                  <a:cs typeface="Arial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hlink"/>
                  </a:solidFill>
                  <a:latin typeface="Arial" charset="0"/>
                  <a:cs typeface="Arial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hlink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kumimoji="1" lang="de-DE" altLang="de-DE" sz="2400" b="0">
                <a:solidFill>
                  <a:schemeClr val="tx1"/>
                </a:solidFill>
                <a:latin typeface="Tahoma" pitchFamily="34" charset="0"/>
              </a:endParaRPr>
            </a:p>
          </p:txBody>
        </p:sp>
        <p:sp>
          <p:nvSpPr>
            <p:cNvPr id="1037" name="Rectangle 32"/>
            <p:cNvSpPr>
              <a:spLocks noChangeArrowheads="1"/>
            </p:cNvSpPr>
            <p:nvPr/>
          </p:nvSpPr>
          <p:spPr bwMode="ltGray">
            <a:xfrm>
              <a:off x="584" y="488"/>
              <a:ext cx="232" cy="299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b="1">
                  <a:solidFill>
                    <a:schemeClr val="hlink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b="1">
                  <a:solidFill>
                    <a:schemeClr val="hlink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b="1">
                  <a:solidFill>
                    <a:schemeClr val="hlink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b="1">
                  <a:solidFill>
                    <a:schemeClr val="hlink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b="1">
                  <a:solidFill>
                    <a:schemeClr val="hlink"/>
                  </a:solidFill>
                  <a:latin typeface="Arial" charset="0"/>
                  <a:cs typeface="Arial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hlink"/>
                  </a:solidFill>
                  <a:latin typeface="Arial" charset="0"/>
                  <a:cs typeface="Arial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hlink"/>
                  </a:solidFill>
                  <a:latin typeface="Arial" charset="0"/>
                  <a:cs typeface="Arial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hlink"/>
                  </a:solidFill>
                  <a:latin typeface="Arial" charset="0"/>
                  <a:cs typeface="Arial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hlink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kumimoji="1" lang="de-DE" altLang="de-DE" sz="2400" b="0">
                <a:solidFill>
                  <a:schemeClr val="tx1"/>
                </a:solidFill>
                <a:latin typeface="Tahoma" pitchFamily="34" charset="0"/>
              </a:endParaRPr>
            </a:p>
          </p:txBody>
        </p:sp>
        <p:sp>
          <p:nvSpPr>
            <p:cNvPr id="1038" name="Rectangle 33"/>
            <p:cNvSpPr>
              <a:spLocks noChangeArrowheads="1"/>
            </p:cNvSpPr>
            <p:nvPr/>
          </p:nvSpPr>
          <p:spPr bwMode="ltGray">
            <a:xfrm>
              <a:off x="243" y="572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b="1">
                  <a:solidFill>
                    <a:schemeClr val="hlink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b="1">
                  <a:solidFill>
                    <a:schemeClr val="hlink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b="1">
                  <a:solidFill>
                    <a:schemeClr val="hlink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b="1">
                  <a:solidFill>
                    <a:schemeClr val="hlink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b="1">
                  <a:solidFill>
                    <a:schemeClr val="hlink"/>
                  </a:solidFill>
                  <a:latin typeface="Arial" charset="0"/>
                  <a:cs typeface="Arial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hlink"/>
                  </a:solidFill>
                  <a:latin typeface="Arial" charset="0"/>
                  <a:cs typeface="Arial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hlink"/>
                  </a:solidFill>
                  <a:latin typeface="Arial" charset="0"/>
                  <a:cs typeface="Arial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hlink"/>
                  </a:solidFill>
                  <a:latin typeface="Arial" charset="0"/>
                  <a:cs typeface="Arial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hlink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kumimoji="1" lang="de-DE" altLang="de-DE" sz="2400" b="0">
                <a:solidFill>
                  <a:schemeClr val="tx1"/>
                </a:solidFill>
                <a:latin typeface="Tahoma" pitchFamily="34" charset="0"/>
              </a:endParaRPr>
            </a:p>
          </p:txBody>
        </p:sp>
        <p:sp>
          <p:nvSpPr>
            <p:cNvPr id="1039" name="Rectangle 34"/>
            <p:cNvSpPr>
              <a:spLocks noChangeArrowheads="1"/>
            </p:cNvSpPr>
            <p:nvPr/>
          </p:nvSpPr>
          <p:spPr bwMode="gray">
            <a:xfrm>
              <a:off x="499" y="204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b="1">
                  <a:solidFill>
                    <a:schemeClr val="hlink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b="1">
                  <a:solidFill>
                    <a:schemeClr val="hlink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b="1">
                  <a:solidFill>
                    <a:schemeClr val="hlink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b="1">
                  <a:solidFill>
                    <a:schemeClr val="hlink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b="1">
                  <a:solidFill>
                    <a:schemeClr val="hlink"/>
                  </a:solidFill>
                  <a:latin typeface="Arial" charset="0"/>
                  <a:cs typeface="Arial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hlink"/>
                  </a:solidFill>
                  <a:latin typeface="Arial" charset="0"/>
                  <a:cs typeface="Arial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hlink"/>
                  </a:solidFill>
                  <a:latin typeface="Arial" charset="0"/>
                  <a:cs typeface="Arial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hlink"/>
                  </a:solidFill>
                  <a:latin typeface="Arial" charset="0"/>
                  <a:cs typeface="Arial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hlink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kumimoji="1" lang="de-DE" altLang="de-DE" sz="2400" b="0">
                <a:solidFill>
                  <a:schemeClr val="tx1"/>
                </a:solidFill>
                <a:latin typeface="Tahoma" pitchFamily="34" charset="0"/>
              </a:endParaRPr>
            </a:p>
          </p:txBody>
        </p:sp>
        <p:sp>
          <p:nvSpPr>
            <p:cNvPr id="1040" name="Rectangle 35"/>
            <p:cNvSpPr>
              <a:spLocks noChangeArrowheads="1"/>
            </p:cNvSpPr>
            <p:nvPr/>
          </p:nvSpPr>
          <p:spPr bwMode="gray">
            <a:xfrm>
              <a:off x="272" y="743"/>
              <a:ext cx="5182" cy="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b="1">
                  <a:solidFill>
                    <a:schemeClr val="hlink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b="1">
                  <a:solidFill>
                    <a:schemeClr val="hlink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b="1">
                  <a:solidFill>
                    <a:schemeClr val="hlink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b="1">
                  <a:solidFill>
                    <a:schemeClr val="hlink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b="1">
                  <a:solidFill>
                    <a:schemeClr val="hlink"/>
                  </a:solidFill>
                  <a:latin typeface="Arial" charset="0"/>
                  <a:cs typeface="Arial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hlink"/>
                  </a:solidFill>
                  <a:latin typeface="Arial" charset="0"/>
                  <a:cs typeface="Arial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hlink"/>
                  </a:solidFill>
                  <a:latin typeface="Arial" charset="0"/>
                  <a:cs typeface="Arial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hlink"/>
                  </a:solidFill>
                  <a:latin typeface="Arial" charset="0"/>
                  <a:cs typeface="Arial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hlink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kumimoji="1" lang="de-DE" altLang="de-DE" sz="2400" b="0">
                <a:solidFill>
                  <a:schemeClr val="tx1"/>
                </a:solidFill>
                <a:latin typeface="Tahoma" pitchFamily="34" charset="0"/>
              </a:endParaRPr>
            </a:p>
          </p:txBody>
        </p:sp>
      </p:grpSp>
      <p:sp>
        <p:nvSpPr>
          <p:cNvPr id="1033" name="Rectangle 43"/>
          <p:cNvSpPr>
            <a:spLocks noChangeArrowheads="1"/>
          </p:cNvSpPr>
          <p:nvPr userDrawn="1"/>
        </p:nvSpPr>
        <p:spPr bwMode="gray">
          <a:xfrm>
            <a:off x="431800" y="6308725"/>
            <a:ext cx="7743825" cy="20638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b="1">
                <a:solidFill>
                  <a:schemeClr val="hlink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b="1">
                <a:solidFill>
                  <a:schemeClr val="hlink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b="1">
                <a:solidFill>
                  <a:schemeClr val="hlink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b="1">
                <a:solidFill>
                  <a:schemeClr val="hlink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b="1">
                <a:solidFill>
                  <a:schemeClr val="hlink"/>
                </a:solidFill>
                <a:latin typeface="Arial" charset="0"/>
                <a:cs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hlink"/>
                </a:solidFill>
                <a:latin typeface="Arial" charset="0"/>
                <a:cs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hlink"/>
                </a:solidFill>
                <a:latin typeface="Arial" charset="0"/>
                <a:cs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hlink"/>
                </a:solidFill>
                <a:latin typeface="Arial" charset="0"/>
                <a:cs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hlink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defRPr/>
            </a:pPr>
            <a:endParaRPr kumimoji="1" lang="de-DE" altLang="de-DE" sz="2400" b="0">
              <a:solidFill>
                <a:schemeClr val="tx1"/>
              </a:solidFill>
              <a:latin typeface="Tahoma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0" r:id="rId1"/>
    <p:sldLayoutId id="2147483748" r:id="rId2"/>
    <p:sldLayoutId id="2147483749" r:id="rId3"/>
    <p:sldLayoutId id="2147483750" r:id="rId4"/>
    <p:sldLayoutId id="2147483751" r:id="rId5"/>
    <p:sldLayoutId id="2147483752" r:id="rId6"/>
    <p:sldLayoutId id="2147483753" r:id="rId7"/>
    <p:sldLayoutId id="2147483754" r:id="rId8"/>
    <p:sldLayoutId id="2147483755" r:id="rId9"/>
    <p:sldLayoutId id="2147483756" r:id="rId10"/>
    <p:sldLayoutId id="2147483757" r:id="rId11"/>
    <p:sldLayoutId id="2147483758" r:id="rId12"/>
    <p:sldLayoutId id="2147483759" r:id="rId13"/>
  </p:sldLayoutIdLst>
  <p:hf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chemeClr val="tx1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chemeClr val="tx1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chemeClr val="tx1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chemeClr val="tx1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000" b="1">
          <a:solidFill>
            <a:schemeClr val="tx1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000" b="1">
          <a:solidFill>
            <a:schemeClr val="tx1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000" b="1">
          <a:solidFill>
            <a:schemeClr val="tx1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000" b="1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3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3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hyperlink" Target="file:///D:\Dokumente%20und%20Einstellungen\Harald\Eigene%20Dateien\AVH\AVH\INFORMAT\Info%20GO%20Koch\einbringen.html" TargetMode="External"/><Relationship Id="rId7" Type="http://schemas.openxmlformats.org/officeDocument/2006/relationships/hyperlink" Target="file:///D:\Dokumente%20und%20Einstellungen\Harald\Eigene%20Dateien\AVH\AVH\INFORMAT\13\prbereich.html" TargetMode="External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6.xml"/><Relationship Id="rId6" Type="http://schemas.openxmlformats.org/officeDocument/2006/relationships/hyperlink" Target="file:///D:\Dokumente%20und%20Einstellungen\Harald\Eigene%20Dateien\AVH\AVH\INFORMAT\13\gkbereich.html" TargetMode="External"/><Relationship Id="rId5" Type="http://schemas.openxmlformats.org/officeDocument/2006/relationships/hyperlink" Target="file:///D:\Dokumente%20und%20Einstellungen\Harald\Eigene%20Dateien\AVH\AVH\INFORMAT\13\lkbereich.html" TargetMode="External"/><Relationship Id="rId4" Type="http://schemas.openxmlformats.org/officeDocument/2006/relationships/hyperlink" Target="file:///D:\Dokumente%20und%20Einstellungen\Harald\Eigene%20Dateien\AVH\AVH\INFORMAT\Info%20GO%20Koch\weitere.html" TargetMode="Externa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12"/>
          <p:cNvSpPr>
            <a:spLocks noGrp="1" noChangeArrowheads="1"/>
          </p:cNvSpPr>
          <p:nvPr>
            <p:ph type="ftr" sz="quarter" idx="10"/>
          </p:nvPr>
        </p:nvSpPr>
        <p:spPr>
          <a:noFill/>
        </p:spPr>
        <p:txBody>
          <a:bodyPr/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de-DE" altLang="de-DE" sz="1400" dirty="0"/>
              <a:t>Sarah </a:t>
            </a:r>
            <a:r>
              <a:rPr lang="de-DE" altLang="de-DE" sz="1400" dirty="0" err="1"/>
              <a:t>Hoeller</a:t>
            </a:r>
            <a:r>
              <a:rPr lang="de-DE" altLang="de-DE" sz="1400" dirty="0"/>
              <a:t>, Alexander-von-Humboldt-Schule</a:t>
            </a: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endParaRPr lang="de-DE" altLang="de-DE" sz="1400" b="1" dirty="0"/>
          </a:p>
        </p:txBody>
      </p:sp>
      <p:sp>
        <p:nvSpPr>
          <p:cNvPr id="3075" name="Rectangle 13"/>
          <p:cNvSpPr>
            <a:spLocks noGrp="1" noChangeArrowheads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de-DE" altLang="de-DE" sz="1400"/>
              <a:t>Folie </a:t>
            </a:r>
            <a:fld id="{E5501A81-867B-412F-A545-854B8817B050}" type="slidenum">
              <a:rPr lang="de-DE" altLang="de-DE" sz="1400"/>
              <a:pPr algn="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1</a:t>
            </a:fld>
            <a:endParaRPr lang="de-DE" altLang="de-DE" sz="1400"/>
          </a:p>
        </p:txBody>
      </p:sp>
      <p:sp>
        <p:nvSpPr>
          <p:cNvPr id="3076" name="Rectangle 15"/>
          <p:cNvSpPr>
            <a:spLocks noGrp="1" noChangeArrowheads="1"/>
          </p:cNvSpPr>
          <p:nvPr>
            <p:ph type="dt" sz="quarter" idx="12"/>
          </p:nvPr>
        </p:nvSpPr>
        <p:spPr>
          <a:noFill/>
        </p:spPr>
        <p:txBody>
          <a:bodyPr/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de-DE" altLang="de-DE" sz="1400" dirty="0"/>
              <a:t>Stand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de-DE" altLang="de-DE" sz="1400" dirty="0"/>
              <a:t>03.11.2016</a:t>
            </a:r>
          </a:p>
        </p:txBody>
      </p:sp>
      <p:sp>
        <p:nvSpPr>
          <p:cNvPr id="3077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268413"/>
            <a:ext cx="7772400" cy="2332037"/>
          </a:xfrm>
          <a:noFill/>
        </p:spPr>
        <p:txBody>
          <a:bodyPr/>
          <a:lstStyle/>
          <a:p>
            <a:pPr algn="ctr" eaLnBrk="1" hangingPunct="1"/>
            <a:r>
              <a:rPr lang="de-DE" altLang="de-DE" dirty="0"/>
              <a:t>Oberstufen und Abiturverordnung</a:t>
            </a:r>
            <a:br>
              <a:rPr lang="de-DE" altLang="de-DE" dirty="0"/>
            </a:br>
            <a:r>
              <a:rPr lang="de-DE" altLang="de-DE" dirty="0"/>
              <a:t>OAVO </a:t>
            </a:r>
            <a:r>
              <a:rPr lang="de-DE" altLang="de-DE" sz="2800" dirty="0"/>
              <a:t>(vom 20.7.2009)</a:t>
            </a:r>
            <a:br>
              <a:rPr lang="de-DE" altLang="de-DE" sz="2800" dirty="0"/>
            </a:br>
            <a:br>
              <a:rPr lang="de-DE" altLang="de-DE" sz="2800" dirty="0"/>
            </a:br>
            <a:endParaRPr lang="de-DE" altLang="de-DE" sz="2800" dirty="0"/>
          </a:p>
        </p:txBody>
      </p:sp>
      <p:sp>
        <p:nvSpPr>
          <p:cNvPr id="3078" name="Rectangle 3"/>
          <p:cNvSpPr>
            <a:spLocks noGrp="1" noChangeArrowheads="1"/>
          </p:cNvSpPr>
          <p:nvPr>
            <p:ph type="subTitle" idx="1"/>
          </p:nvPr>
        </p:nvSpPr>
        <p:spPr>
          <a:noFill/>
        </p:spPr>
        <p:txBody>
          <a:bodyPr/>
          <a:lstStyle/>
          <a:p>
            <a:pPr eaLnBrk="1" hangingPunct="1"/>
            <a:r>
              <a:rPr lang="de-DE" altLang="de-DE" dirty="0"/>
              <a:t>Studienleiterin Sarah </a:t>
            </a:r>
            <a:r>
              <a:rPr lang="de-DE" altLang="de-DE" dirty="0" err="1"/>
              <a:t>Hoeller</a:t>
            </a:r>
            <a:endParaRPr lang="de-DE" altLang="de-DE" dirty="0"/>
          </a:p>
          <a:p>
            <a:pPr eaLnBrk="1" hangingPunct="1"/>
            <a:r>
              <a:rPr lang="de-DE" altLang="de-DE" dirty="0"/>
              <a:t>Alexander-von-Humboldt-Schule</a:t>
            </a:r>
          </a:p>
          <a:p>
            <a:pPr eaLnBrk="1" hangingPunct="1"/>
            <a:r>
              <a:rPr lang="de-DE" altLang="de-DE" dirty="0"/>
              <a:t>Viernheim 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altLang="de-DE"/>
              <a:t>Unterrichtsversäumnisse</a:t>
            </a:r>
          </a:p>
        </p:txBody>
      </p:sp>
      <p:sp>
        <p:nvSpPr>
          <p:cNvPr id="10243" name="Foliennummernplatzhalt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de-DE" altLang="de-DE" sz="1200" dirty="0"/>
              <a:t>Folie </a:t>
            </a:r>
            <a:fld id="{0B5D4651-7A7E-4D76-BBEF-C5821E90D012}" type="slidenum">
              <a:rPr lang="de-DE" altLang="de-DE" sz="1200"/>
              <a:pPr algn="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10</a:t>
            </a:fld>
            <a:endParaRPr lang="de-DE" altLang="de-DE" sz="1200" dirty="0"/>
          </a:p>
        </p:txBody>
      </p:sp>
      <p:sp>
        <p:nvSpPr>
          <p:cNvPr id="10244" name="Datumsplatzhalter 4"/>
          <p:cNvSpPr>
            <a:spLocks noGrp="1"/>
          </p:cNvSpPr>
          <p:nvPr>
            <p:ph type="dt" sz="quarter" idx="11"/>
          </p:nvPr>
        </p:nvSpPr>
        <p:spPr>
          <a:noFill/>
        </p:spPr>
        <p:txBody>
          <a:bodyPr/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1F17B909-EAB4-4F0E-AC7E-FC7D368E3007}" type="datetime1">
              <a:rPr lang="de-DE" altLang="de-DE" sz="1200"/>
              <a:pPr>
                <a:spcBef>
                  <a:spcPct val="0"/>
                </a:spcBef>
                <a:buClrTx/>
                <a:buSzTx/>
                <a:buFontTx/>
                <a:buNone/>
              </a:pPr>
              <a:t>11.01.2019</a:t>
            </a:fld>
            <a:endParaRPr lang="de-DE" altLang="de-DE" sz="1200"/>
          </a:p>
        </p:txBody>
      </p:sp>
      <p:sp>
        <p:nvSpPr>
          <p:cNvPr id="10245" name="Fußzeilenplatzhalter 5"/>
          <p:cNvSpPr>
            <a:spLocks noGrp="1"/>
          </p:cNvSpPr>
          <p:nvPr>
            <p:ph type="ftr" sz="quarter" idx="12"/>
          </p:nvPr>
        </p:nvSpPr>
        <p:spPr>
          <a:noFill/>
        </p:spPr>
        <p:txBody>
          <a:bodyPr/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de-DE" altLang="de-DE" sz="1200" dirty="0"/>
              <a:t>OAVO Sarah </a:t>
            </a:r>
            <a:r>
              <a:rPr lang="de-DE" altLang="de-DE" sz="1200" dirty="0" err="1"/>
              <a:t>Hoeller</a:t>
            </a:r>
            <a:endParaRPr lang="de-DE" altLang="de-DE" sz="1200" dirty="0"/>
          </a:p>
        </p:txBody>
      </p:sp>
      <p:sp>
        <p:nvSpPr>
          <p:cNvPr id="10246" name="Textfeld 7"/>
          <p:cNvSpPr txBox="1">
            <a:spLocks noChangeArrowheads="1"/>
          </p:cNvSpPr>
          <p:nvPr/>
        </p:nvSpPr>
        <p:spPr bwMode="auto">
          <a:xfrm>
            <a:off x="522288" y="1133475"/>
            <a:ext cx="8010525" cy="47089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de-DE" altLang="de-DE" sz="2000" dirty="0"/>
              <a:t>Spätestens am 3. Krankheitstag muss eine Benachrichtigung an die Schule (Tutor / Klassenlehrer) vorliegen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de-DE" altLang="de-DE" sz="2000" dirty="0"/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de-DE" altLang="de-DE" sz="2000" dirty="0"/>
              <a:t>Die Entschuldigung erfolgt durch die Eltern oder durch die Schüler/innen selbst, falls diese volljährig sind. 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de-DE" altLang="de-DE" sz="2000" dirty="0"/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de-DE" altLang="de-DE" sz="2000" dirty="0">
                <a:solidFill>
                  <a:srgbClr val="FF0000"/>
                </a:solidFill>
              </a:rPr>
              <a:t>Entschuldigungsheft</a:t>
            </a:r>
            <a:r>
              <a:rPr lang="de-DE" altLang="de-DE" sz="2000" dirty="0"/>
              <a:t> als Nachweis der Entschuldigungen!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de-DE" altLang="de-DE" sz="2000" dirty="0"/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de-DE" altLang="de-DE" sz="2000" dirty="0">
                <a:solidFill>
                  <a:srgbClr val="FF0000"/>
                </a:solidFill>
              </a:rPr>
              <a:t>Unentschuldigtes Fehlen von mindestens 6 Tagen innerhalb von sechs zusammenhängenden Wochen kann zum Verweis von der Schule führen. 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de-DE" altLang="de-DE" sz="2000" dirty="0">
              <a:solidFill>
                <a:srgbClr val="FF0000"/>
              </a:solidFill>
            </a:endParaRP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de-DE" altLang="de-DE" sz="2000" dirty="0">
                <a:solidFill>
                  <a:srgbClr val="FF0000"/>
                </a:solidFill>
              </a:rPr>
              <a:t>Bei Leistungsnachweisen (Klausuren etc.) muss der Schüler </a:t>
            </a:r>
            <a:r>
              <a:rPr lang="de-DE" altLang="de-DE" sz="2000" u="sng" dirty="0">
                <a:solidFill>
                  <a:srgbClr val="FF0000"/>
                </a:solidFill>
              </a:rPr>
              <a:t>an diesem Tag telefonisch entschuldigt</a:t>
            </a:r>
            <a:r>
              <a:rPr lang="de-DE" altLang="de-DE" sz="2000" dirty="0">
                <a:solidFill>
                  <a:srgbClr val="FF0000"/>
                </a:solidFill>
              </a:rPr>
              <a:t> werden und ein ärztliches Attest vorlegen.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Foliennummernplatzhalt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de-DE" altLang="de-DE" sz="1200"/>
              <a:t>Folie </a:t>
            </a:r>
            <a:fld id="{814377A1-0D9B-4663-BF3D-DAF942871FC5}" type="slidenum">
              <a:rPr lang="de-DE" altLang="de-DE" sz="1200"/>
              <a:pPr algn="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11</a:t>
            </a:fld>
            <a:endParaRPr lang="de-DE" altLang="de-DE" sz="1200"/>
          </a:p>
        </p:txBody>
      </p:sp>
      <p:sp>
        <p:nvSpPr>
          <p:cNvPr id="11267" name="Datumsplatzhalter 4"/>
          <p:cNvSpPr>
            <a:spLocks noGrp="1"/>
          </p:cNvSpPr>
          <p:nvPr>
            <p:ph type="dt" sz="quarter" idx="11"/>
          </p:nvPr>
        </p:nvSpPr>
        <p:spPr>
          <a:noFill/>
        </p:spPr>
        <p:txBody>
          <a:bodyPr/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A0732BC7-87A0-4C68-85DB-DBEE54496403}" type="datetime1">
              <a:rPr lang="de-DE" altLang="de-DE" sz="1200"/>
              <a:pPr>
                <a:spcBef>
                  <a:spcPct val="0"/>
                </a:spcBef>
                <a:buClrTx/>
                <a:buSzTx/>
                <a:buFontTx/>
                <a:buNone/>
              </a:pPr>
              <a:t>11.01.2019</a:t>
            </a:fld>
            <a:endParaRPr lang="de-DE" altLang="de-DE" sz="1200"/>
          </a:p>
        </p:txBody>
      </p:sp>
      <p:sp>
        <p:nvSpPr>
          <p:cNvPr id="11268" name="Fußzeilenplatzhalter 5"/>
          <p:cNvSpPr>
            <a:spLocks noGrp="1"/>
          </p:cNvSpPr>
          <p:nvPr>
            <p:ph type="ftr" sz="quarter" idx="12"/>
          </p:nvPr>
        </p:nvSpPr>
        <p:spPr>
          <a:noFill/>
        </p:spPr>
        <p:txBody>
          <a:bodyPr/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de-DE" altLang="de-DE" sz="1200" dirty="0"/>
              <a:t>OAVO Sarah </a:t>
            </a:r>
            <a:r>
              <a:rPr lang="de-DE" altLang="de-DE" sz="1200" dirty="0" err="1"/>
              <a:t>Hoeller</a:t>
            </a:r>
            <a:endParaRPr lang="de-DE" altLang="de-DE" sz="1200" dirty="0"/>
          </a:p>
        </p:txBody>
      </p:sp>
      <p:sp>
        <p:nvSpPr>
          <p:cNvPr id="1126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DE" altLang="de-DE"/>
              <a:t>Punkte und Noten</a:t>
            </a:r>
          </a:p>
        </p:txBody>
      </p:sp>
      <p:graphicFrame>
        <p:nvGraphicFramePr>
          <p:cNvPr id="361475" name="Group 3"/>
          <p:cNvGraphicFramePr>
            <a:graphicFrameLocks noGrp="1"/>
          </p:cNvGraphicFramePr>
          <p:nvPr>
            <p:ph idx="1"/>
          </p:nvPr>
        </p:nvGraphicFramePr>
        <p:xfrm>
          <a:off x="341313" y="1133475"/>
          <a:ext cx="8326437" cy="5086351"/>
        </p:xfrm>
        <a:graphic>
          <a:graphicData uri="http://schemas.openxmlformats.org/drawingml/2006/table">
            <a:tbl>
              <a:tblPr/>
              <a:tblGrid>
                <a:gridCol w="208121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82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3516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22726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727075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charset="0"/>
                          <a:cs typeface="Arial" charset="0"/>
                        </a:rPr>
                        <a:t>Punkte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de-DE" altLang="de-DE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charset="0"/>
                          <a:cs typeface="Arial" charset="0"/>
                        </a:rPr>
                        <a:t>Note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de-DE" altLang="de-DE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25488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33CC33"/>
                          </a:solidFill>
                          <a:effectLst/>
                          <a:latin typeface="Arial" charset="0"/>
                          <a:cs typeface="Arial" charset="0"/>
                        </a:rPr>
                        <a:t>15, 14, 13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de-DE" altLang="de-DE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33CC33"/>
                          </a:solidFill>
                          <a:effectLst/>
                          <a:latin typeface="Arial" charset="0"/>
                          <a:cs typeface="Arial" charset="0"/>
                        </a:rPr>
                        <a:t>Note 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33CC33"/>
                          </a:solidFill>
                          <a:effectLst/>
                          <a:latin typeface="Arial" charset="0"/>
                          <a:cs typeface="Arial" charset="0"/>
                        </a:rPr>
                        <a:t>sehr gut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27075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33CC33"/>
                          </a:solidFill>
                          <a:effectLst/>
                          <a:latin typeface="Arial" charset="0"/>
                          <a:cs typeface="Arial" charset="0"/>
                        </a:rPr>
                        <a:t>12, 11, 10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de-DE" altLang="de-DE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33CC33"/>
                          </a:solidFill>
                          <a:effectLst/>
                          <a:latin typeface="Arial" charset="0"/>
                          <a:cs typeface="Arial" charset="0"/>
                        </a:rPr>
                        <a:t>Note 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33CC33"/>
                          </a:solidFill>
                          <a:effectLst/>
                          <a:latin typeface="Arial" charset="0"/>
                          <a:cs typeface="Arial" charset="0"/>
                        </a:rPr>
                        <a:t>gut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27075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33CC33"/>
                          </a:solidFill>
                          <a:effectLst/>
                          <a:latin typeface="Arial" charset="0"/>
                          <a:cs typeface="Arial" charset="0"/>
                        </a:rPr>
                        <a:t>9, 8, 7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de-DE" altLang="de-DE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33CC33"/>
                          </a:solidFill>
                          <a:effectLst/>
                          <a:latin typeface="Arial" charset="0"/>
                          <a:cs typeface="Arial" charset="0"/>
                        </a:rPr>
                        <a:t>Note 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33CC33"/>
                          </a:solidFill>
                          <a:effectLst/>
                          <a:latin typeface="Arial" charset="0"/>
                          <a:cs typeface="Arial" charset="0"/>
                        </a:rPr>
                        <a:t>befriedigend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27075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33CC33"/>
                          </a:solidFill>
                          <a:effectLst/>
                          <a:latin typeface="Arial" charset="0"/>
                          <a:cs typeface="Arial" charset="0"/>
                        </a:rPr>
                        <a:t>6, 5</a:t>
                      </a:r>
                      <a:r>
                        <a:rPr kumimoji="0" lang="de-DE" altLang="de-DE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, </a:t>
                      </a:r>
                      <a:r>
                        <a:rPr kumimoji="0" lang="de-DE" altLang="de-DE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  <a:cs typeface="Arial" charset="0"/>
                        </a:rPr>
                        <a:t>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de-DE" altLang="de-DE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33CC33"/>
                          </a:solidFill>
                          <a:effectLst/>
                          <a:latin typeface="Arial" charset="0"/>
                          <a:cs typeface="Arial" charset="0"/>
                        </a:rPr>
                        <a:t>Note 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33CC33"/>
                          </a:solidFill>
                          <a:effectLst/>
                          <a:latin typeface="Arial" charset="0"/>
                          <a:cs typeface="Arial" charset="0"/>
                        </a:rPr>
                        <a:t>ausreichend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25488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  <a:cs typeface="Arial" charset="0"/>
                        </a:rPr>
                        <a:t>3, 2, 1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de-DE" altLang="de-DE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  <a:cs typeface="Arial" charset="0"/>
                        </a:rPr>
                        <a:t>Note 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  <a:cs typeface="Arial" charset="0"/>
                        </a:rPr>
                        <a:t>mangelhaft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727075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de-DE" altLang="de-DE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  <a:cs typeface="Arial" charset="0"/>
                        </a:rPr>
                        <a:t>Note 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  <a:cs typeface="Arial" charset="0"/>
                        </a:rPr>
                        <a:t>ungenügend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11312" name="AutoShape 45"/>
          <p:cNvSpPr>
            <a:spLocks noChangeArrowheads="1"/>
          </p:cNvSpPr>
          <p:nvPr/>
        </p:nvSpPr>
        <p:spPr bwMode="auto">
          <a:xfrm>
            <a:off x="2816225" y="2124075"/>
            <a:ext cx="1169988" cy="134938"/>
          </a:xfrm>
          <a:prstGeom prst="leftRightArrow">
            <a:avLst>
              <a:gd name="adj1" fmla="val 50000"/>
              <a:gd name="adj2" fmla="val 173411"/>
            </a:avLst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endParaRPr lang="de-DE" altLang="de-DE" sz="1800">
              <a:solidFill>
                <a:schemeClr val="hlink"/>
              </a:solidFill>
            </a:endParaRPr>
          </a:p>
        </p:txBody>
      </p:sp>
      <p:sp>
        <p:nvSpPr>
          <p:cNvPr id="11313" name="AutoShape 46"/>
          <p:cNvSpPr>
            <a:spLocks noChangeArrowheads="1"/>
          </p:cNvSpPr>
          <p:nvPr/>
        </p:nvSpPr>
        <p:spPr bwMode="auto">
          <a:xfrm>
            <a:off x="2862263" y="2889250"/>
            <a:ext cx="1169987" cy="134938"/>
          </a:xfrm>
          <a:prstGeom prst="leftRightArrow">
            <a:avLst>
              <a:gd name="adj1" fmla="val 50000"/>
              <a:gd name="adj2" fmla="val 173411"/>
            </a:avLst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endParaRPr lang="de-DE" altLang="de-DE" sz="1800">
              <a:solidFill>
                <a:schemeClr val="hlink"/>
              </a:solidFill>
            </a:endParaRPr>
          </a:p>
        </p:txBody>
      </p:sp>
      <p:sp>
        <p:nvSpPr>
          <p:cNvPr id="11314" name="AutoShape 47"/>
          <p:cNvSpPr>
            <a:spLocks noChangeArrowheads="1"/>
          </p:cNvSpPr>
          <p:nvPr/>
        </p:nvSpPr>
        <p:spPr bwMode="auto">
          <a:xfrm>
            <a:off x="2862263" y="3519488"/>
            <a:ext cx="1169987" cy="134937"/>
          </a:xfrm>
          <a:prstGeom prst="leftRightArrow">
            <a:avLst>
              <a:gd name="adj1" fmla="val 50000"/>
              <a:gd name="adj2" fmla="val 173412"/>
            </a:avLst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endParaRPr lang="de-DE" altLang="de-DE" sz="1800">
              <a:solidFill>
                <a:schemeClr val="hlink"/>
              </a:solidFill>
            </a:endParaRPr>
          </a:p>
        </p:txBody>
      </p:sp>
      <p:sp>
        <p:nvSpPr>
          <p:cNvPr id="11315" name="AutoShape 48"/>
          <p:cNvSpPr>
            <a:spLocks noChangeArrowheads="1"/>
          </p:cNvSpPr>
          <p:nvPr/>
        </p:nvSpPr>
        <p:spPr bwMode="auto">
          <a:xfrm>
            <a:off x="2906713" y="4868863"/>
            <a:ext cx="1169987" cy="134937"/>
          </a:xfrm>
          <a:prstGeom prst="leftRightArrow">
            <a:avLst>
              <a:gd name="adj1" fmla="val 50000"/>
              <a:gd name="adj2" fmla="val 173412"/>
            </a:avLst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endParaRPr lang="de-DE" altLang="de-DE" sz="1800">
              <a:solidFill>
                <a:schemeClr val="hlink"/>
              </a:solidFill>
            </a:endParaRPr>
          </a:p>
        </p:txBody>
      </p:sp>
      <p:sp>
        <p:nvSpPr>
          <p:cNvPr id="11316" name="AutoShape 49"/>
          <p:cNvSpPr>
            <a:spLocks noChangeArrowheads="1"/>
          </p:cNvSpPr>
          <p:nvPr/>
        </p:nvSpPr>
        <p:spPr bwMode="auto">
          <a:xfrm>
            <a:off x="2862263" y="4194175"/>
            <a:ext cx="1169987" cy="134938"/>
          </a:xfrm>
          <a:prstGeom prst="leftRightArrow">
            <a:avLst>
              <a:gd name="adj1" fmla="val 50000"/>
              <a:gd name="adj2" fmla="val 173411"/>
            </a:avLst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endParaRPr lang="de-DE" altLang="de-DE" sz="1800">
              <a:solidFill>
                <a:schemeClr val="hlink"/>
              </a:solidFill>
            </a:endParaRPr>
          </a:p>
        </p:txBody>
      </p:sp>
      <p:sp>
        <p:nvSpPr>
          <p:cNvPr id="11317" name="AutoShape 50"/>
          <p:cNvSpPr>
            <a:spLocks noChangeArrowheads="1"/>
          </p:cNvSpPr>
          <p:nvPr/>
        </p:nvSpPr>
        <p:spPr bwMode="auto">
          <a:xfrm>
            <a:off x="2951163" y="5543550"/>
            <a:ext cx="1169987" cy="134938"/>
          </a:xfrm>
          <a:prstGeom prst="leftRightArrow">
            <a:avLst>
              <a:gd name="adj1" fmla="val 50000"/>
              <a:gd name="adj2" fmla="val 173411"/>
            </a:avLst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endParaRPr lang="de-DE" altLang="de-DE" sz="1800">
              <a:solidFill>
                <a:schemeClr val="hlink"/>
              </a:solidFill>
            </a:endParaRPr>
          </a:p>
        </p:txBody>
      </p:sp>
    </p:spTree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Foliennummernplatzhalt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de-DE" altLang="de-DE" sz="1200" dirty="0"/>
              <a:t>Folie </a:t>
            </a:r>
            <a:fld id="{3C214D56-254C-4506-98B5-DBA72416D52C}" type="slidenum">
              <a:rPr lang="de-DE" altLang="de-DE" sz="1200"/>
              <a:pPr algn="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12</a:t>
            </a:fld>
            <a:endParaRPr lang="de-DE" altLang="de-DE" sz="1200" dirty="0"/>
          </a:p>
        </p:txBody>
      </p:sp>
      <p:sp>
        <p:nvSpPr>
          <p:cNvPr id="12291" name="Datumsplatzhalter 4"/>
          <p:cNvSpPr>
            <a:spLocks noGrp="1"/>
          </p:cNvSpPr>
          <p:nvPr>
            <p:ph type="dt" sz="quarter" idx="11"/>
          </p:nvPr>
        </p:nvSpPr>
        <p:spPr>
          <a:noFill/>
        </p:spPr>
        <p:txBody>
          <a:bodyPr/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3058038A-1AA7-45A4-A050-5071E7D1B11C}" type="datetime1">
              <a:rPr lang="de-DE" altLang="de-DE" sz="1200"/>
              <a:pPr>
                <a:spcBef>
                  <a:spcPct val="0"/>
                </a:spcBef>
                <a:buClrTx/>
                <a:buSzTx/>
                <a:buFontTx/>
                <a:buNone/>
              </a:pPr>
              <a:t>11.01.2019</a:t>
            </a:fld>
            <a:endParaRPr lang="de-DE" altLang="de-DE" sz="1200"/>
          </a:p>
        </p:txBody>
      </p:sp>
      <p:sp>
        <p:nvSpPr>
          <p:cNvPr id="12292" name="Fußzeilenplatzhalter 5"/>
          <p:cNvSpPr>
            <a:spLocks noGrp="1"/>
          </p:cNvSpPr>
          <p:nvPr>
            <p:ph type="ftr" sz="quarter" idx="12"/>
          </p:nvPr>
        </p:nvSpPr>
        <p:spPr>
          <a:noFill/>
        </p:spPr>
        <p:txBody>
          <a:bodyPr/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de-DE" altLang="de-DE" sz="1200" dirty="0"/>
              <a:t>OAVO Sarah </a:t>
            </a:r>
            <a:r>
              <a:rPr lang="de-DE" altLang="de-DE" sz="1200" dirty="0" err="1"/>
              <a:t>Hoeller</a:t>
            </a:r>
            <a:endParaRPr lang="de-DE" altLang="de-DE" sz="1200" dirty="0"/>
          </a:p>
        </p:txBody>
      </p:sp>
      <p:sp>
        <p:nvSpPr>
          <p:cNvPr id="12293" name="Rectangle 2"/>
          <p:cNvSpPr>
            <a:spLocks noGrp="1" noChangeArrowheads="1"/>
          </p:cNvSpPr>
          <p:nvPr>
            <p:ph type="title"/>
          </p:nvPr>
        </p:nvSpPr>
        <p:spPr>
          <a:xfrm>
            <a:off x="1285875" y="279400"/>
            <a:ext cx="6751638" cy="306388"/>
          </a:xfrm>
        </p:spPr>
        <p:txBody>
          <a:bodyPr/>
          <a:lstStyle/>
          <a:p>
            <a:pPr eaLnBrk="1" hangingPunct="1"/>
            <a:r>
              <a:rPr lang="de-DE" altLang="de-DE"/>
              <a:t>Mittlerer Abschluss (Realschulabschluss)</a:t>
            </a:r>
          </a:p>
        </p:txBody>
      </p:sp>
      <p:sp>
        <p:nvSpPr>
          <p:cNvPr id="1229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de-DE" altLang="de-DE" sz="2800" dirty="0"/>
              <a:t>Realschüler</a:t>
            </a:r>
          </a:p>
          <a:p>
            <a:pPr lvl="1" eaLnBrk="1" hangingPunct="1"/>
            <a:r>
              <a:rPr lang="de-DE" altLang="de-DE" sz="2000" dirty="0"/>
              <a:t>Erfolgreicher Abschluss Klasse 10</a:t>
            </a:r>
          </a:p>
          <a:p>
            <a:pPr eaLnBrk="1" hangingPunct="1"/>
            <a:r>
              <a:rPr lang="de-DE" altLang="de-DE" sz="2800" dirty="0"/>
              <a:t>Gymnasiast (G9)</a:t>
            </a:r>
          </a:p>
          <a:p>
            <a:pPr lvl="1" eaLnBrk="1" hangingPunct="1"/>
            <a:r>
              <a:rPr lang="de-DE" altLang="de-DE" sz="2000" dirty="0"/>
              <a:t>Versetzung in die Einführungsphase E1/E2 der GO </a:t>
            </a:r>
          </a:p>
          <a:p>
            <a:pPr lvl="1" eaLnBrk="1" hangingPunct="1"/>
            <a:r>
              <a:rPr lang="de-DE" altLang="de-DE" sz="2000" dirty="0"/>
              <a:t>Bei Nichtversetzung, mittlerer Abschluss, wenn die Versetzungsbedingungen gemäß Realschulzweig erfüllt sind.</a:t>
            </a:r>
          </a:p>
          <a:p>
            <a:pPr eaLnBrk="1" hangingPunct="1"/>
            <a:r>
              <a:rPr lang="de-DE" altLang="de-DE" sz="2800" dirty="0"/>
              <a:t>Gymnasiast (G8)</a:t>
            </a:r>
            <a:endParaRPr lang="de-DE" altLang="de-DE" sz="2400" dirty="0"/>
          </a:p>
          <a:p>
            <a:pPr lvl="1" eaLnBrk="1" hangingPunct="1"/>
            <a:r>
              <a:rPr lang="de-DE" altLang="de-DE" sz="2000" dirty="0"/>
              <a:t>Zulassung zur Qualifikationsphase Q1/Q2 der GO</a:t>
            </a:r>
            <a:endParaRPr lang="de-DE" altLang="de-DE" sz="2400" dirty="0"/>
          </a:p>
          <a:p>
            <a:pPr lvl="1" eaLnBrk="1" hangingPunct="1"/>
            <a:r>
              <a:rPr lang="de-DE" altLang="de-DE" sz="2000" dirty="0"/>
              <a:t>Bei Nichtzulassung mittlerer Abschluss, wenn die Versetzungsbedingungen gemäß Realschulzweig erfüllt sind.</a:t>
            </a:r>
            <a:endParaRPr lang="de-DE" altLang="de-DE" dirty="0"/>
          </a:p>
          <a:p>
            <a:pPr lvl="1" eaLnBrk="1" hangingPunct="1">
              <a:buFont typeface="Wingdings" pitchFamily="2" charset="2"/>
              <a:buNone/>
            </a:pPr>
            <a:endParaRPr lang="de-DE" altLang="de-DE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Foliennummernplatzhalt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de-DE" altLang="de-DE" sz="1200"/>
              <a:t>Folie </a:t>
            </a:r>
            <a:fld id="{D2D86FE3-D406-4E53-968D-25305431033A}" type="slidenum">
              <a:rPr lang="de-DE" altLang="de-DE" sz="1200"/>
              <a:pPr algn="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13</a:t>
            </a:fld>
            <a:endParaRPr lang="de-DE" altLang="de-DE" sz="1200"/>
          </a:p>
        </p:txBody>
      </p:sp>
      <p:sp>
        <p:nvSpPr>
          <p:cNvPr id="13315" name="Datumsplatzhalter 4"/>
          <p:cNvSpPr>
            <a:spLocks noGrp="1"/>
          </p:cNvSpPr>
          <p:nvPr>
            <p:ph type="dt" sz="quarter" idx="11"/>
          </p:nvPr>
        </p:nvSpPr>
        <p:spPr>
          <a:noFill/>
        </p:spPr>
        <p:txBody>
          <a:bodyPr/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B70E9538-562E-46F4-BD08-3258501A127F}" type="datetime1">
              <a:rPr lang="de-DE" altLang="de-DE" sz="1200"/>
              <a:pPr>
                <a:spcBef>
                  <a:spcPct val="0"/>
                </a:spcBef>
                <a:buClrTx/>
                <a:buSzTx/>
                <a:buFontTx/>
                <a:buNone/>
              </a:pPr>
              <a:t>11.01.2019</a:t>
            </a:fld>
            <a:endParaRPr lang="de-DE" altLang="de-DE" sz="1200"/>
          </a:p>
        </p:txBody>
      </p:sp>
      <p:sp>
        <p:nvSpPr>
          <p:cNvPr id="13316" name="Fußzeilenplatzhalter 5"/>
          <p:cNvSpPr>
            <a:spLocks noGrp="1"/>
          </p:cNvSpPr>
          <p:nvPr>
            <p:ph type="ftr" sz="quarter" idx="12"/>
          </p:nvPr>
        </p:nvSpPr>
        <p:spPr>
          <a:noFill/>
        </p:spPr>
        <p:txBody>
          <a:bodyPr/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de-DE" altLang="de-DE" sz="1200" dirty="0"/>
              <a:t>OAVO Sarah </a:t>
            </a:r>
            <a:r>
              <a:rPr lang="de-DE" altLang="de-DE" sz="1200" dirty="0" err="1"/>
              <a:t>Hoeller</a:t>
            </a:r>
            <a:endParaRPr lang="de-DE" altLang="de-DE" sz="1200" dirty="0"/>
          </a:p>
        </p:txBody>
      </p:sp>
      <p:sp>
        <p:nvSpPr>
          <p:cNvPr id="13317" name="Rectangle 2"/>
          <p:cNvSpPr>
            <a:spLocks noChangeArrowheads="1"/>
          </p:cNvSpPr>
          <p:nvPr/>
        </p:nvSpPr>
        <p:spPr bwMode="auto">
          <a:xfrm>
            <a:off x="533400" y="304800"/>
            <a:ext cx="7772400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de-DE" altLang="de-DE" sz="4400" b="0">
              <a:solidFill>
                <a:schemeClr val="tx2"/>
              </a:solidFill>
              <a:latin typeface="Times New Roman" pitchFamily="18" charset="0"/>
            </a:endParaRPr>
          </a:p>
        </p:txBody>
      </p:sp>
      <p:sp>
        <p:nvSpPr>
          <p:cNvPr id="13318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DE" altLang="de-DE">
                <a:cs typeface="Times New Roman" pitchFamily="18" charset="0"/>
              </a:rPr>
              <a:t>Zulassungsbedingungen zur Qualifikationsphase</a:t>
            </a:r>
            <a:endParaRPr lang="de-DE" altLang="de-DE"/>
          </a:p>
        </p:txBody>
      </p:sp>
      <p:graphicFrame>
        <p:nvGraphicFramePr>
          <p:cNvPr id="363561" name="Group 41"/>
          <p:cNvGraphicFramePr>
            <a:graphicFrameLocks noGrp="1"/>
          </p:cNvGraphicFramePr>
          <p:nvPr>
            <p:ph idx="1"/>
          </p:nvPr>
        </p:nvGraphicFramePr>
        <p:xfrm>
          <a:off x="341313" y="1133475"/>
          <a:ext cx="8324850" cy="2436814"/>
        </p:xfrm>
        <a:graphic>
          <a:graphicData uri="http://schemas.openxmlformats.org/drawingml/2006/table">
            <a:tbl>
              <a:tblPr/>
              <a:tblGrid>
                <a:gridCol w="41624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8121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8121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95300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Alle Fächer mit mindestens 05 P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Zulassung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95300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Ein Fach unter 05 P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mit Ausgleich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Zulassung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39738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Zwei Fächer unter 05 P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mit Ausgleich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Zulassung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65138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Mehr als zwei Fächer unter 05 P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Keine Zulassung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41338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Zwei „Hauptfächer“ unter 05 P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Keine Zulassung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13345" name="Text Box 26"/>
          <p:cNvSpPr txBox="1">
            <a:spLocks noChangeArrowheads="1"/>
          </p:cNvSpPr>
          <p:nvPr/>
        </p:nvSpPr>
        <p:spPr bwMode="auto">
          <a:xfrm>
            <a:off x="431800" y="4284663"/>
            <a:ext cx="8326438" cy="1768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chemeClr val="tx1"/>
                </a:solidFill>
                <a:miter lim="800000"/>
                <a:headEnd type="none" w="lg" len="lg"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457200" indent="-457200"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de-DE" altLang="de-DE" sz="2000" b="0" dirty="0"/>
              <a:t>„Hauptfächer“: Deutsch, Englisch, Französisch, Spanisch, Mathematik</a:t>
            </a:r>
          </a:p>
          <a:p>
            <a:pPr eaLnBrk="1" hangingPunct="1">
              <a:spcBef>
                <a:spcPct val="50000"/>
              </a:spcBef>
              <a:buClrTx/>
              <a:buSzTx/>
              <a:buFontTx/>
              <a:buAutoNum type="arabicPeriod"/>
            </a:pPr>
            <a:r>
              <a:rPr lang="de-DE" altLang="de-DE" sz="2000" b="0" dirty="0"/>
              <a:t>Hauptfächer können nur durch Hauptfächer ausgeglichen werden</a:t>
            </a:r>
          </a:p>
          <a:p>
            <a:pPr eaLnBrk="1" hangingPunct="1">
              <a:spcBef>
                <a:spcPct val="50000"/>
              </a:spcBef>
              <a:buClrTx/>
              <a:buSzTx/>
              <a:buFontTx/>
              <a:buAutoNum type="arabicPeriod"/>
            </a:pPr>
            <a:r>
              <a:rPr lang="de-DE" altLang="de-DE" sz="2000" b="0" dirty="0"/>
              <a:t>Ausgleich durch einmal 10 P </a:t>
            </a:r>
          </a:p>
          <a:p>
            <a:pPr eaLnBrk="1" hangingPunct="1">
              <a:spcBef>
                <a:spcPct val="50000"/>
              </a:spcBef>
              <a:buClrTx/>
              <a:buSzTx/>
              <a:buFontTx/>
              <a:buAutoNum type="arabicPeriod"/>
            </a:pPr>
            <a:r>
              <a:rPr lang="de-DE" altLang="de-DE" sz="2000" b="0" dirty="0"/>
              <a:t>Ausgleich durch zweimal 07 P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Foliennummernplatzhalt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de-DE" altLang="de-DE" sz="1200"/>
              <a:t>Folie </a:t>
            </a:r>
            <a:fld id="{752A08D1-4D9A-4D07-9FA7-FBA4DD33F69B}" type="slidenum">
              <a:rPr lang="de-DE" altLang="de-DE" sz="1200"/>
              <a:pPr algn="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14</a:t>
            </a:fld>
            <a:endParaRPr lang="de-DE" altLang="de-DE" sz="1200"/>
          </a:p>
        </p:txBody>
      </p:sp>
      <p:sp>
        <p:nvSpPr>
          <p:cNvPr id="14339" name="Datumsplatzhalter 4"/>
          <p:cNvSpPr>
            <a:spLocks noGrp="1"/>
          </p:cNvSpPr>
          <p:nvPr>
            <p:ph type="dt" sz="quarter" idx="11"/>
          </p:nvPr>
        </p:nvSpPr>
        <p:spPr>
          <a:noFill/>
        </p:spPr>
        <p:txBody>
          <a:bodyPr/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C84B4752-AAF7-4F1D-A2DF-0DF7010320B2}" type="datetime1">
              <a:rPr lang="de-DE" altLang="de-DE" sz="1200"/>
              <a:pPr>
                <a:spcBef>
                  <a:spcPct val="0"/>
                </a:spcBef>
                <a:buClrTx/>
                <a:buSzTx/>
                <a:buFontTx/>
                <a:buNone/>
              </a:pPr>
              <a:t>11.01.2019</a:t>
            </a:fld>
            <a:endParaRPr lang="de-DE" altLang="de-DE" sz="1200"/>
          </a:p>
        </p:txBody>
      </p:sp>
      <p:sp>
        <p:nvSpPr>
          <p:cNvPr id="14340" name="Fußzeilenplatzhalter 5"/>
          <p:cNvSpPr>
            <a:spLocks noGrp="1"/>
          </p:cNvSpPr>
          <p:nvPr>
            <p:ph type="ftr" sz="quarter" idx="12"/>
          </p:nvPr>
        </p:nvSpPr>
        <p:spPr>
          <a:noFill/>
        </p:spPr>
        <p:txBody>
          <a:bodyPr/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de-DE" altLang="de-DE" sz="1200" dirty="0"/>
              <a:t>OAVO Sarah </a:t>
            </a:r>
            <a:r>
              <a:rPr lang="de-DE" altLang="de-DE" sz="1200" dirty="0" err="1"/>
              <a:t>Hoeller</a:t>
            </a:r>
            <a:endParaRPr lang="de-DE" altLang="de-DE" sz="1200" dirty="0"/>
          </a:p>
        </p:txBody>
      </p:sp>
      <p:sp>
        <p:nvSpPr>
          <p:cNvPr id="1434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DE" altLang="de-DE"/>
              <a:t>Mit Ausgleich versetzt</a:t>
            </a:r>
          </a:p>
        </p:txBody>
      </p:sp>
      <p:graphicFrame>
        <p:nvGraphicFramePr>
          <p:cNvPr id="365571" name="Group 3"/>
          <p:cNvGraphicFramePr>
            <a:graphicFrameLocks noGrp="1"/>
          </p:cNvGraphicFramePr>
          <p:nvPr>
            <p:ph idx="1"/>
          </p:nvPr>
        </p:nvGraphicFramePr>
        <p:xfrm>
          <a:off x="881063" y="1089025"/>
          <a:ext cx="6724650" cy="3060785"/>
        </p:xfrm>
        <a:graphic>
          <a:graphicData uri="http://schemas.openxmlformats.org/drawingml/2006/table">
            <a:tbl>
              <a:tblPr/>
              <a:tblGrid>
                <a:gridCol w="164306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9848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9703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4451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7162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6992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506311">
                <a:tc gridSpan="2"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Aufgabenfeld 1</a:t>
                      </a:r>
                    </a:p>
                  </a:txBody>
                  <a:tcPr marT="45700" marB="4570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gridSpan="2"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Aufgabenfeld 2</a:t>
                      </a:r>
                    </a:p>
                  </a:txBody>
                  <a:tcPr marT="45700" marB="457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6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gridSpan="2"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Aufgabenfeld 3</a:t>
                      </a:r>
                    </a:p>
                  </a:txBody>
                  <a:tcPr marT="45700" marB="457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6311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Deutsch</a:t>
                      </a:r>
                    </a:p>
                  </a:txBody>
                  <a:tcPr marT="45700" marB="457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400" b="1" i="0" u="none" strike="noStrike" cap="none" normalizeH="0" baseline="0">
                          <a:ln>
                            <a:noFill/>
                          </a:ln>
                          <a:solidFill>
                            <a:srgbClr val="33CC33"/>
                          </a:solidFill>
                          <a:effectLst/>
                          <a:latin typeface="Arial" charset="0"/>
                          <a:cs typeface="Arial" charset="0"/>
                        </a:rPr>
                        <a:t>10</a:t>
                      </a:r>
                    </a:p>
                  </a:txBody>
                  <a:tcPr marT="45700" marB="45700" anchor="ctr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Geschichte</a:t>
                      </a:r>
                    </a:p>
                  </a:txBody>
                  <a:tcPr marT="45700" marB="457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</a:t>
                      </a:r>
                    </a:p>
                  </a:txBody>
                  <a:tcPr marT="45700" marB="45700" anchor="ctr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Mathematik</a:t>
                      </a:r>
                    </a:p>
                  </a:txBody>
                  <a:tcPr marT="45700" marB="457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  <a:cs typeface="Arial" charset="0"/>
                        </a:rPr>
                        <a:t>3</a:t>
                      </a:r>
                    </a:p>
                  </a:txBody>
                  <a:tcPr marT="45700" marB="45700" anchor="ctr"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06311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Englisch</a:t>
                      </a:r>
                    </a:p>
                  </a:txBody>
                  <a:tcPr marT="45700" marB="457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</a:t>
                      </a:r>
                    </a:p>
                  </a:txBody>
                  <a:tcPr marT="45700" marB="45700" anchor="ctr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Pol/Wirtsch.</a:t>
                      </a:r>
                    </a:p>
                  </a:txBody>
                  <a:tcPr marT="45700" marB="457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  <a:cs typeface="Arial" charset="0"/>
                        </a:rPr>
                        <a:t>2</a:t>
                      </a:r>
                    </a:p>
                  </a:txBody>
                  <a:tcPr marT="45700" marB="45700" anchor="ctr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Physik</a:t>
                      </a:r>
                    </a:p>
                  </a:txBody>
                  <a:tcPr marT="45700" marB="457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6</a:t>
                      </a:r>
                    </a:p>
                  </a:txBody>
                  <a:tcPr marT="45700" marB="45700" anchor="ctr"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17421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Französisch</a:t>
                      </a:r>
                    </a:p>
                  </a:txBody>
                  <a:tcPr marT="45700" marB="457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6</a:t>
                      </a:r>
                    </a:p>
                  </a:txBody>
                  <a:tcPr marT="45700" marB="45700" anchor="ctr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Ethik</a:t>
                      </a:r>
                    </a:p>
                  </a:txBody>
                  <a:tcPr marT="45700" marB="457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400" b="1" i="0" u="none" strike="noStrike" cap="none" normalizeH="0" baseline="0">
                          <a:ln>
                            <a:noFill/>
                          </a:ln>
                          <a:solidFill>
                            <a:srgbClr val="33CC33"/>
                          </a:solidFill>
                          <a:effectLst/>
                          <a:latin typeface="Arial" charset="0"/>
                          <a:cs typeface="Arial" charset="0"/>
                        </a:rPr>
                        <a:t>7</a:t>
                      </a:r>
                    </a:p>
                  </a:txBody>
                  <a:tcPr marT="45700" marB="45700" anchor="ctr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Chemie</a:t>
                      </a:r>
                    </a:p>
                  </a:txBody>
                  <a:tcPr marT="45700" marB="457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</a:t>
                      </a:r>
                    </a:p>
                  </a:txBody>
                  <a:tcPr marT="45700" marB="45700" anchor="ctr"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06311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Kunst</a:t>
                      </a:r>
                    </a:p>
                  </a:txBody>
                  <a:tcPr marT="45700" marB="457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6</a:t>
                      </a:r>
                    </a:p>
                  </a:txBody>
                  <a:tcPr marT="45700" marB="45700" anchor="ctr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00" marB="457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00" marB="45700" anchor="ctr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Biologie</a:t>
                      </a:r>
                    </a:p>
                  </a:txBody>
                  <a:tcPr marT="45700" marB="457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</a:t>
                      </a:r>
                    </a:p>
                  </a:txBody>
                  <a:tcPr marT="45700" marB="45700" anchor="ctr"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18034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Sport</a:t>
                      </a:r>
                    </a:p>
                  </a:txBody>
                  <a:tcPr marT="45700" marB="457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400" b="1" i="0" u="none" strike="noStrike" cap="none" normalizeH="0" baseline="0">
                          <a:ln>
                            <a:noFill/>
                          </a:ln>
                          <a:solidFill>
                            <a:srgbClr val="33CC33"/>
                          </a:solidFill>
                          <a:effectLst/>
                          <a:latin typeface="Arial" charset="0"/>
                          <a:cs typeface="Arial" charset="0"/>
                        </a:rPr>
                        <a:t>8</a:t>
                      </a:r>
                    </a:p>
                  </a:txBody>
                  <a:tcPr marT="45700" marB="457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00" marB="457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00" marB="4570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00" marB="4570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de-DE" altLang="de-DE" sz="2800" b="0" i="0" u="none" strike="noStrike" cap="none" normalizeH="0" baseline="0">
                        <a:ln>
                          <a:noFill/>
                        </a:ln>
                        <a:solidFill>
                          <a:srgbClr val="33CC33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00" marB="45700"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14385" name="Text Box 52"/>
          <p:cNvSpPr txBox="1">
            <a:spLocks noChangeArrowheads="1"/>
          </p:cNvSpPr>
          <p:nvPr/>
        </p:nvSpPr>
        <p:spPr bwMode="auto">
          <a:xfrm>
            <a:off x="927100" y="4689475"/>
            <a:ext cx="6705600" cy="7794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chemeClr val="tx1"/>
                </a:solidFill>
                <a:miter lim="800000"/>
                <a:headEnd type="none" w="lg" len="lg"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tabLst>
                <a:tab pos="2149475" algn="l"/>
              </a:tabLst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tabLst>
                <a:tab pos="2149475" algn="l"/>
              </a:tabLst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tabLst>
                <a:tab pos="2149475" algn="l"/>
              </a:tabLst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tabLst>
                <a:tab pos="2149475" algn="l"/>
              </a:tabLst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tabLst>
                <a:tab pos="2149475" algn="l"/>
              </a:tabLst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tabLst>
                <a:tab pos="2149475" algn="l"/>
              </a:tabLs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tabLst>
                <a:tab pos="2149475" algn="l"/>
              </a:tabLs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tabLst>
                <a:tab pos="2149475" algn="l"/>
              </a:tabLs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tabLst>
                <a:tab pos="2149475" algn="l"/>
              </a:tabLs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de-DE" altLang="de-DE" sz="1800" b="0" dirty="0">
                <a:solidFill>
                  <a:srgbClr val="00B050"/>
                </a:solidFill>
                <a:latin typeface="Tahoma" pitchFamily="34" charset="0"/>
              </a:rPr>
              <a:t>Ausgleich</a:t>
            </a:r>
            <a:r>
              <a:rPr lang="de-DE" altLang="de-DE" sz="1800" b="0" dirty="0">
                <a:latin typeface="Tahoma" pitchFamily="34" charset="0"/>
              </a:rPr>
              <a:t> durch: 	Mathematik mit Deutsch</a:t>
            </a:r>
          </a:p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de-DE" altLang="de-DE" sz="1800" b="0" dirty="0">
                <a:latin typeface="Tahoma" pitchFamily="34" charset="0"/>
              </a:rPr>
              <a:t>	Politik und Wirtschaft mit Ethik und Sport</a:t>
            </a:r>
          </a:p>
        </p:txBody>
      </p:sp>
    </p:spTree>
  </p:cSld>
  <p:clrMapOvr>
    <a:masterClrMapping/>
  </p:clrMapOvr>
  <p:transition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Foliennummernplatzhalt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de-DE" altLang="de-DE" sz="1200"/>
              <a:t>Folie </a:t>
            </a:r>
            <a:fld id="{90F46488-1F33-4759-A6FA-A754A4A60EB4}" type="slidenum">
              <a:rPr lang="de-DE" altLang="de-DE" sz="1200"/>
              <a:pPr algn="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15</a:t>
            </a:fld>
            <a:endParaRPr lang="de-DE" altLang="de-DE" sz="1200"/>
          </a:p>
        </p:txBody>
      </p:sp>
      <p:sp>
        <p:nvSpPr>
          <p:cNvPr id="15363" name="Datumsplatzhalter 4"/>
          <p:cNvSpPr>
            <a:spLocks noGrp="1"/>
          </p:cNvSpPr>
          <p:nvPr>
            <p:ph type="dt" sz="quarter" idx="11"/>
          </p:nvPr>
        </p:nvSpPr>
        <p:spPr>
          <a:noFill/>
        </p:spPr>
        <p:txBody>
          <a:bodyPr/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EA1EAF32-9348-41B0-A120-2696CF919E4F}" type="datetime1">
              <a:rPr lang="de-DE" altLang="de-DE" sz="1200"/>
              <a:pPr>
                <a:spcBef>
                  <a:spcPct val="0"/>
                </a:spcBef>
                <a:buClrTx/>
                <a:buSzTx/>
                <a:buFontTx/>
                <a:buNone/>
              </a:pPr>
              <a:t>11.01.2019</a:t>
            </a:fld>
            <a:endParaRPr lang="de-DE" altLang="de-DE" sz="1200"/>
          </a:p>
        </p:txBody>
      </p:sp>
      <p:sp>
        <p:nvSpPr>
          <p:cNvPr id="15364" name="Fußzeilenplatzhalter 5"/>
          <p:cNvSpPr>
            <a:spLocks noGrp="1"/>
          </p:cNvSpPr>
          <p:nvPr>
            <p:ph type="ftr" sz="quarter" idx="12"/>
          </p:nvPr>
        </p:nvSpPr>
        <p:spPr>
          <a:noFill/>
        </p:spPr>
        <p:txBody>
          <a:bodyPr/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de-DE" altLang="de-DE" sz="1200" dirty="0"/>
              <a:t>OAVO Sarah </a:t>
            </a:r>
            <a:r>
              <a:rPr lang="de-DE" altLang="de-DE" sz="1200" dirty="0" err="1"/>
              <a:t>Hoeller</a:t>
            </a:r>
            <a:endParaRPr lang="de-DE" altLang="de-DE" sz="1200" dirty="0"/>
          </a:p>
        </p:txBody>
      </p:sp>
      <p:sp>
        <p:nvSpPr>
          <p:cNvPr id="1536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DE" altLang="de-DE"/>
              <a:t>Keine Zulassung (1)</a:t>
            </a:r>
          </a:p>
        </p:txBody>
      </p:sp>
      <p:graphicFrame>
        <p:nvGraphicFramePr>
          <p:cNvPr id="367619" name="Group 3"/>
          <p:cNvGraphicFramePr>
            <a:graphicFrameLocks noGrp="1"/>
          </p:cNvGraphicFramePr>
          <p:nvPr>
            <p:ph idx="1"/>
          </p:nvPr>
        </p:nvGraphicFramePr>
        <p:xfrm>
          <a:off x="881063" y="1089025"/>
          <a:ext cx="6724650" cy="3060785"/>
        </p:xfrm>
        <a:graphic>
          <a:graphicData uri="http://schemas.openxmlformats.org/drawingml/2006/table">
            <a:tbl>
              <a:tblPr/>
              <a:tblGrid>
                <a:gridCol w="164306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9848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9703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4451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7162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6992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506311">
                <a:tc gridSpan="2"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Aufgabenfeld 1</a:t>
                      </a:r>
                    </a:p>
                  </a:txBody>
                  <a:tcPr marT="45700" marB="4570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gridSpan="2"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Aufgabenfeld 2</a:t>
                      </a:r>
                    </a:p>
                  </a:txBody>
                  <a:tcPr marT="45700" marB="457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6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gridSpan="2"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Aufgabenfeld 3</a:t>
                      </a:r>
                    </a:p>
                  </a:txBody>
                  <a:tcPr marT="45700" marB="457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6311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Deutsch</a:t>
                      </a:r>
                    </a:p>
                  </a:txBody>
                  <a:tcPr marT="45700" marB="457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400" b="1" i="0" u="none" strike="noStrike" cap="none" normalizeH="0" baseline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latin typeface="Arial" charset="0"/>
                          <a:cs typeface="Arial" charset="0"/>
                        </a:rPr>
                        <a:t>7</a:t>
                      </a:r>
                    </a:p>
                  </a:txBody>
                  <a:tcPr marT="45700" marB="45700" anchor="ctr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Geschichte</a:t>
                      </a:r>
                    </a:p>
                  </a:txBody>
                  <a:tcPr marT="45700" marB="457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400" b="1" i="0" u="none" strike="noStrike" cap="none" normalizeH="0" baseline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latin typeface="Arial" charset="0"/>
                          <a:cs typeface="Arial" charset="0"/>
                        </a:rPr>
                        <a:t>9</a:t>
                      </a:r>
                    </a:p>
                  </a:txBody>
                  <a:tcPr marT="45700" marB="45700" anchor="ctr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Mathematik</a:t>
                      </a:r>
                    </a:p>
                  </a:txBody>
                  <a:tcPr marT="45700" marB="457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6</a:t>
                      </a:r>
                    </a:p>
                  </a:txBody>
                  <a:tcPr marT="45700" marB="45700" anchor="ctr"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06311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Englisch</a:t>
                      </a:r>
                    </a:p>
                  </a:txBody>
                  <a:tcPr marT="45700" marB="457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6</a:t>
                      </a:r>
                    </a:p>
                  </a:txBody>
                  <a:tcPr marT="45700" marB="45700" anchor="ctr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Pol/Wirtsch.</a:t>
                      </a:r>
                    </a:p>
                  </a:txBody>
                  <a:tcPr marT="45700" marB="457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400" b="1" i="0" u="none" strike="noStrike" cap="none" normalizeH="0" baseline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latin typeface="Arial" charset="0"/>
                          <a:cs typeface="Arial" charset="0"/>
                        </a:rPr>
                        <a:t>8</a:t>
                      </a:r>
                    </a:p>
                  </a:txBody>
                  <a:tcPr marT="45700" marB="45700" anchor="ctr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Physik</a:t>
                      </a:r>
                    </a:p>
                  </a:txBody>
                  <a:tcPr marT="45700" marB="457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400" b="1" i="0" u="none" strike="noStrike" cap="none" normalizeH="0" baseline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latin typeface="Arial" charset="0"/>
                          <a:cs typeface="Arial" charset="0"/>
                        </a:rPr>
                        <a:t>7</a:t>
                      </a:r>
                    </a:p>
                  </a:txBody>
                  <a:tcPr marT="45700" marB="45700" anchor="ctr"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17421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Französisch</a:t>
                      </a:r>
                    </a:p>
                  </a:txBody>
                  <a:tcPr marT="45700" marB="457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  <a:cs typeface="Arial" charset="0"/>
                        </a:rPr>
                        <a:t>4</a:t>
                      </a:r>
                    </a:p>
                  </a:txBody>
                  <a:tcPr marT="45700" marB="45700" anchor="ctr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Ethik</a:t>
                      </a:r>
                    </a:p>
                  </a:txBody>
                  <a:tcPr marT="45700" marB="457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400" b="1" i="0" u="none" strike="noStrike" cap="none" normalizeH="0" baseline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10</a:t>
                      </a:r>
                    </a:p>
                  </a:txBody>
                  <a:tcPr marT="45700" marB="45700" anchor="ctr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Chemie</a:t>
                      </a:r>
                    </a:p>
                  </a:txBody>
                  <a:tcPr marT="45700" marB="457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400" b="1" i="0" u="none" strike="noStrike" cap="none" normalizeH="0" baseline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latin typeface="Arial" charset="0"/>
                          <a:cs typeface="Arial" charset="0"/>
                        </a:rPr>
                        <a:t>9</a:t>
                      </a:r>
                    </a:p>
                  </a:txBody>
                  <a:tcPr marT="45700" marB="45700" anchor="ctr"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06311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Kunst</a:t>
                      </a:r>
                    </a:p>
                  </a:txBody>
                  <a:tcPr marT="45700" marB="457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6</a:t>
                      </a:r>
                    </a:p>
                  </a:txBody>
                  <a:tcPr marT="45700" marB="45700" anchor="ctr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00" marB="457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00" marB="45700" anchor="ctr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Biologie</a:t>
                      </a:r>
                    </a:p>
                  </a:txBody>
                  <a:tcPr marT="45700" marB="457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400" b="1" i="0" u="none" strike="noStrike" cap="none" normalizeH="0" baseline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11</a:t>
                      </a:r>
                    </a:p>
                  </a:txBody>
                  <a:tcPr marT="45700" marB="45700" anchor="ctr"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18034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Sport</a:t>
                      </a:r>
                    </a:p>
                  </a:txBody>
                  <a:tcPr marT="45700" marB="457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400" b="1" i="0" u="none" strike="noStrike" cap="none" normalizeH="0" baseline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latin typeface="Arial" charset="0"/>
                          <a:cs typeface="Arial" charset="0"/>
                        </a:rPr>
                        <a:t>8</a:t>
                      </a:r>
                    </a:p>
                  </a:txBody>
                  <a:tcPr marT="45700" marB="457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00" marB="457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00" marB="4570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00" marB="4570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de-DE" altLang="de-DE" sz="2800" b="0" i="0" u="none" strike="noStrike" cap="none" normalizeH="0" baseline="0">
                        <a:ln>
                          <a:noFill/>
                        </a:ln>
                        <a:solidFill>
                          <a:srgbClr val="33CC33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00" marB="45700"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15409" name="Text Box 52"/>
          <p:cNvSpPr txBox="1">
            <a:spLocks noChangeArrowheads="1"/>
          </p:cNvSpPr>
          <p:nvPr/>
        </p:nvSpPr>
        <p:spPr bwMode="auto">
          <a:xfrm>
            <a:off x="927100" y="4689475"/>
            <a:ext cx="67056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chemeClr val="tx1"/>
                </a:solidFill>
                <a:miter lim="800000"/>
                <a:headEnd type="none" w="lg" len="lg"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2149475" indent="-2149475"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tabLst>
                <a:tab pos="2149475" algn="l"/>
              </a:tabLst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tabLst>
                <a:tab pos="2149475" algn="l"/>
              </a:tabLst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tabLst>
                <a:tab pos="2149475" algn="l"/>
              </a:tabLst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tabLst>
                <a:tab pos="2149475" algn="l"/>
              </a:tabLst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tabLst>
                <a:tab pos="2149475" algn="l"/>
              </a:tabLst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tabLst>
                <a:tab pos="2149475" algn="l"/>
              </a:tabLs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tabLst>
                <a:tab pos="2149475" algn="l"/>
              </a:tabLs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tabLst>
                <a:tab pos="2149475" algn="l"/>
              </a:tabLs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tabLst>
                <a:tab pos="2149475" algn="l"/>
              </a:tabLs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de-DE" altLang="de-DE" sz="1800" b="0" dirty="0">
                <a:solidFill>
                  <a:srgbClr val="FF0000"/>
                </a:solidFill>
                <a:latin typeface="Tahoma" pitchFamily="34" charset="0"/>
              </a:rPr>
              <a:t>kein Ausgleich</a:t>
            </a:r>
            <a:r>
              <a:rPr lang="de-DE" altLang="de-DE" sz="1800" b="0" dirty="0">
                <a:latin typeface="Tahoma" pitchFamily="34" charset="0"/>
              </a:rPr>
              <a:t>: 	HF muss mit 10P in einem HF oder</a:t>
            </a:r>
            <a:br>
              <a:rPr lang="de-DE" altLang="de-DE" sz="1800" b="0" dirty="0">
                <a:latin typeface="Tahoma" pitchFamily="34" charset="0"/>
              </a:rPr>
            </a:br>
            <a:r>
              <a:rPr lang="de-DE" altLang="de-DE" sz="1800" b="0" dirty="0">
                <a:latin typeface="Tahoma" pitchFamily="34" charset="0"/>
              </a:rPr>
              <a:t>7P in zwei HF ausgeglichen werden. </a:t>
            </a:r>
          </a:p>
        </p:txBody>
      </p:sp>
    </p:spTree>
  </p:cSld>
  <p:clrMapOvr>
    <a:masterClrMapping/>
  </p:clrMapOvr>
  <p:transition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Foliennummernplatzhalt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de-DE" altLang="de-DE" sz="1200"/>
              <a:t>Folie </a:t>
            </a:r>
            <a:fld id="{B0C0E0FA-82D1-474C-92DA-4AF23130FD92}" type="slidenum">
              <a:rPr lang="de-DE" altLang="de-DE" sz="1200"/>
              <a:pPr algn="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16</a:t>
            </a:fld>
            <a:endParaRPr lang="de-DE" altLang="de-DE" sz="1200"/>
          </a:p>
        </p:txBody>
      </p:sp>
      <p:sp>
        <p:nvSpPr>
          <p:cNvPr id="16387" name="Datumsplatzhalter 4"/>
          <p:cNvSpPr>
            <a:spLocks noGrp="1"/>
          </p:cNvSpPr>
          <p:nvPr>
            <p:ph type="dt" sz="quarter" idx="11"/>
          </p:nvPr>
        </p:nvSpPr>
        <p:spPr>
          <a:noFill/>
        </p:spPr>
        <p:txBody>
          <a:bodyPr/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51AFCDDA-C987-4537-B101-5C7FF9DE67D8}" type="datetime1">
              <a:rPr lang="de-DE" altLang="de-DE" sz="1200"/>
              <a:pPr>
                <a:spcBef>
                  <a:spcPct val="0"/>
                </a:spcBef>
                <a:buClrTx/>
                <a:buSzTx/>
                <a:buFontTx/>
                <a:buNone/>
              </a:pPr>
              <a:t>11.01.2019</a:t>
            </a:fld>
            <a:endParaRPr lang="de-DE" altLang="de-DE" sz="1200"/>
          </a:p>
        </p:txBody>
      </p:sp>
      <p:sp>
        <p:nvSpPr>
          <p:cNvPr id="16388" name="Fußzeilenplatzhalter 5"/>
          <p:cNvSpPr>
            <a:spLocks noGrp="1"/>
          </p:cNvSpPr>
          <p:nvPr>
            <p:ph type="ftr" sz="quarter" idx="12"/>
          </p:nvPr>
        </p:nvSpPr>
        <p:spPr>
          <a:noFill/>
        </p:spPr>
        <p:txBody>
          <a:bodyPr/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de-DE" altLang="de-DE" sz="1200" dirty="0"/>
              <a:t>OAVO Sarah </a:t>
            </a:r>
            <a:r>
              <a:rPr lang="de-DE" altLang="de-DE" sz="1200" dirty="0" err="1"/>
              <a:t>Hoeller</a:t>
            </a:r>
            <a:endParaRPr lang="de-DE" altLang="de-DE" sz="1200" dirty="0"/>
          </a:p>
        </p:txBody>
      </p:sp>
      <p:sp>
        <p:nvSpPr>
          <p:cNvPr id="16389" name="Rectangle 2"/>
          <p:cNvSpPr>
            <a:spLocks noGrp="1" noChangeArrowheads="1"/>
          </p:cNvSpPr>
          <p:nvPr>
            <p:ph type="title"/>
          </p:nvPr>
        </p:nvSpPr>
        <p:spPr>
          <a:xfrm>
            <a:off x="1331913" y="279400"/>
            <a:ext cx="6572250" cy="306388"/>
          </a:xfrm>
        </p:spPr>
        <p:txBody>
          <a:bodyPr/>
          <a:lstStyle/>
          <a:p>
            <a:pPr eaLnBrk="1" hangingPunct="1"/>
            <a:r>
              <a:rPr lang="de-DE" altLang="de-DE"/>
              <a:t>Keine Zulassung (2)</a:t>
            </a:r>
          </a:p>
        </p:txBody>
      </p:sp>
      <p:graphicFrame>
        <p:nvGraphicFramePr>
          <p:cNvPr id="369667" name="Group 3"/>
          <p:cNvGraphicFramePr>
            <a:graphicFrameLocks noGrp="1"/>
          </p:cNvGraphicFramePr>
          <p:nvPr>
            <p:ph idx="1"/>
          </p:nvPr>
        </p:nvGraphicFramePr>
        <p:xfrm>
          <a:off x="881063" y="1089025"/>
          <a:ext cx="6724650" cy="3060785"/>
        </p:xfrm>
        <a:graphic>
          <a:graphicData uri="http://schemas.openxmlformats.org/drawingml/2006/table">
            <a:tbl>
              <a:tblPr/>
              <a:tblGrid>
                <a:gridCol w="164306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9848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9703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4451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7162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6992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506311">
                <a:tc gridSpan="2"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Aufgabenfeld 1</a:t>
                      </a:r>
                    </a:p>
                  </a:txBody>
                  <a:tcPr marT="45700" marB="4570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gridSpan="2"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Aufgabenfeld 2</a:t>
                      </a:r>
                    </a:p>
                  </a:txBody>
                  <a:tcPr marT="45700" marB="457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6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gridSpan="2"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Aufgabenfeld 3</a:t>
                      </a:r>
                    </a:p>
                  </a:txBody>
                  <a:tcPr marT="45700" marB="457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6311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Deutsch</a:t>
                      </a:r>
                    </a:p>
                  </a:txBody>
                  <a:tcPr marT="45700" marB="457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400" b="1" i="0" u="none" strike="noStrike" cap="none" normalizeH="0" baseline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10</a:t>
                      </a:r>
                    </a:p>
                  </a:txBody>
                  <a:tcPr marT="45700" marB="45700" anchor="ctr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Geschichte</a:t>
                      </a:r>
                    </a:p>
                  </a:txBody>
                  <a:tcPr marT="45700" marB="457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400" b="1" i="0" u="none" strike="noStrike" cap="none" normalizeH="0" baseline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12</a:t>
                      </a:r>
                    </a:p>
                  </a:txBody>
                  <a:tcPr marT="45700" marB="45700" anchor="ctr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Mathematik</a:t>
                      </a:r>
                    </a:p>
                  </a:txBody>
                  <a:tcPr marT="45700" marB="457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  <a:cs typeface="Arial" charset="0"/>
                        </a:rPr>
                        <a:t>4</a:t>
                      </a:r>
                    </a:p>
                  </a:txBody>
                  <a:tcPr marT="45700" marB="45700" anchor="ctr"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06311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Englisch</a:t>
                      </a:r>
                    </a:p>
                  </a:txBody>
                  <a:tcPr marT="45700" marB="457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400" b="1" i="0" u="none" strike="noStrike" cap="none" normalizeH="0" baseline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11</a:t>
                      </a:r>
                    </a:p>
                  </a:txBody>
                  <a:tcPr marT="45700" marB="45700" anchor="ctr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Pol/Wirtsch.</a:t>
                      </a:r>
                    </a:p>
                  </a:txBody>
                  <a:tcPr marT="45700" marB="457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400" b="1" i="0" u="none" strike="noStrike" cap="none" normalizeH="0" baseline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13</a:t>
                      </a:r>
                    </a:p>
                  </a:txBody>
                  <a:tcPr marT="45700" marB="45700" anchor="ctr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Physik</a:t>
                      </a:r>
                    </a:p>
                  </a:txBody>
                  <a:tcPr marT="45700" marB="457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400" b="1" i="0" u="none" strike="noStrike" cap="none" normalizeH="0" baseline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latin typeface="Arial" charset="0"/>
                          <a:cs typeface="Arial" charset="0"/>
                        </a:rPr>
                        <a:t>7</a:t>
                      </a:r>
                    </a:p>
                  </a:txBody>
                  <a:tcPr marT="45700" marB="45700" anchor="ctr"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17421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Französisch</a:t>
                      </a:r>
                    </a:p>
                  </a:txBody>
                  <a:tcPr marT="45700" marB="457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  <a:cs typeface="Arial" charset="0"/>
                        </a:rPr>
                        <a:t>4</a:t>
                      </a:r>
                    </a:p>
                  </a:txBody>
                  <a:tcPr marT="45700" marB="45700" anchor="ctr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Ethik</a:t>
                      </a:r>
                    </a:p>
                  </a:txBody>
                  <a:tcPr marT="45700" marB="457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400" b="1" i="0" u="none" strike="noStrike" cap="none" normalizeH="0" baseline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10</a:t>
                      </a:r>
                    </a:p>
                  </a:txBody>
                  <a:tcPr marT="45700" marB="45700" anchor="ctr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Chemie</a:t>
                      </a:r>
                    </a:p>
                  </a:txBody>
                  <a:tcPr marT="45700" marB="457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400" b="1" i="0" u="none" strike="noStrike" cap="none" normalizeH="0" baseline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10</a:t>
                      </a:r>
                    </a:p>
                  </a:txBody>
                  <a:tcPr marT="45700" marB="45700" anchor="ctr"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06311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Kunst</a:t>
                      </a:r>
                    </a:p>
                  </a:txBody>
                  <a:tcPr marT="45700" marB="457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400" b="1" i="0" u="none" strike="noStrike" cap="none" normalizeH="0" baseline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latin typeface="Arial" charset="0"/>
                          <a:cs typeface="Arial" charset="0"/>
                        </a:rPr>
                        <a:t>8</a:t>
                      </a:r>
                    </a:p>
                  </a:txBody>
                  <a:tcPr marT="45700" marB="45700" anchor="ctr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00" marB="457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00" marB="45700" anchor="ctr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Biologie</a:t>
                      </a:r>
                    </a:p>
                  </a:txBody>
                  <a:tcPr marT="45700" marB="457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400" b="1" i="0" u="none" strike="noStrike" cap="none" normalizeH="0" baseline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11</a:t>
                      </a:r>
                    </a:p>
                  </a:txBody>
                  <a:tcPr marT="45700" marB="45700" anchor="ctr"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18034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Sport</a:t>
                      </a:r>
                    </a:p>
                  </a:txBody>
                  <a:tcPr marT="45700" marB="457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400" b="1" i="0" u="none" strike="noStrike" cap="none" normalizeH="0" baseline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14</a:t>
                      </a:r>
                    </a:p>
                  </a:txBody>
                  <a:tcPr marT="45700" marB="457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00" marB="457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00" marB="4570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de-DE" altLang="de-DE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00" marB="4570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de-DE" altLang="de-DE" sz="2800" b="0" i="0" u="none" strike="noStrike" cap="none" normalizeH="0" baseline="0">
                        <a:ln>
                          <a:noFill/>
                        </a:ln>
                        <a:solidFill>
                          <a:srgbClr val="33CC33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00" marB="45700"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16433" name="Text Box 52"/>
          <p:cNvSpPr txBox="1">
            <a:spLocks noChangeArrowheads="1"/>
          </p:cNvSpPr>
          <p:nvPr/>
        </p:nvSpPr>
        <p:spPr bwMode="auto">
          <a:xfrm>
            <a:off x="927100" y="4689475"/>
            <a:ext cx="6705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chemeClr val="tx1"/>
                </a:solidFill>
                <a:miter lim="800000"/>
                <a:headEnd type="none" w="lg" len="lg"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2149475" indent="-2149475"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tabLst>
                <a:tab pos="2149475" algn="l"/>
              </a:tabLst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tabLst>
                <a:tab pos="2149475" algn="l"/>
              </a:tabLst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tabLst>
                <a:tab pos="2149475" algn="l"/>
              </a:tabLst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tabLst>
                <a:tab pos="2149475" algn="l"/>
              </a:tabLst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tabLst>
                <a:tab pos="2149475" algn="l"/>
              </a:tabLst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tabLst>
                <a:tab pos="2149475" algn="l"/>
              </a:tabLs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tabLst>
                <a:tab pos="2149475" algn="l"/>
              </a:tabLs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tabLst>
                <a:tab pos="2149475" algn="l"/>
              </a:tabLs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tabLst>
                <a:tab pos="2149475" algn="l"/>
              </a:tabLs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de-DE" altLang="de-DE" sz="1800" b="0" dirty="0">
                <a:solidFill>
                  <a:srgbClr val="FF0000"/>
                </a:solidFill>
                <a:latin typeface="Tahoma" pitchFamily="34" charset="0"/>
              </a:rPr>
              <a:t>kein Ausgleich</a:t>
            </a:r>
            <a:r>
              <a:rPr lang="de-DE" altLang="de-DE" sz="1800" b="0" dirty="0">
                <a:latin typeface="Tahoma" pitchFamily="34" charset="0"/>
              </a:rPr>
              <a:t>: 	zwei Hauptfächer unter 5 Punkten </a:t>
            </a:r>
          </a:p>
        </p:txBody>
      </p:sp>
    </p:spTree>
  </p:cSld>
  <p:clrMapOvr>
    <a:masterClrMapping/>
  </p:clrMapOvr>
  <p:transition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Foliennummernplatzhalt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de-DE" altLang="de-DE" sz="1200"/>
              <a:t>Folie </a:t>
            </a:r>
            <a:fld id="{17D107E1-CDA0-4110-9550-32A4AF3962F2}" type="slidenum">
              <a:rPr lang="de-DE" altLang="de-DE" sz="1200"/>
              <a:pPr algn="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17</a:t>
            </a:fld>
            <a:endParaRPr lang="de-DE" altLang="de-DE" sz="1200"/>
          </a:p>
        </p:txBody>
      </p:sp>
      <p:sp>
        <p:nvSpPr>
          <p:cNvPr id="17411" name="Datumsplatzhalter 4"/>
          <p:cNvSpPr>
            <a:spLocks noGrp="1"/>
          </p:cNvSpPr>
          <p:nvPr>
            <p:ph type="dt" sz="quarter" idx="11"/>
          </p:nvPr>
        </p:nvSpPr>
        <p:spPr>
          <a:noFill/>
        </p:spPr>
        <p:txBody>
          <a:bodyPr/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D6DB9ECA-8894-4495-8F22-C287012C5D65}" type="datetime1">
              <a:rPr lang="de-DE" altLang="de-DE" sz="1200"/>
              <a:pPr>
                <a:spcBef>
                  <a:spcPct val="0"/>
                </a:spcBef>
                <a:buClrTx/>
                <a:buSzTx/>
                <a:buFontTx/>
                <a:buNone/>
              </a:pPr>
              <a:t>11.01.2019</a:t>
            </a:fld>
            <a:endParaRPr lang="de-DE" altLang="de-DE" sz="1200"/>
          </a:p>
        </p:txBody>
      </p:sp>
      <p:sp>
        <p:nvSpPr>
          <p:cNvPr id="17412" name="Fußzeilenplatzhalter 5"/>
          <p:cNvSpPr>
            <a:spLocks noGrp="1"/>
          </p:cNvSpPr>
          <p:nvPr>
            <p:ph type="ftr" sz="quarter" idx="12"/>
          </p:nvPr>
        </p:nvSpPr>
        <p:spPr>
          <a:noFill/>
        </p:spPr>
        <p:txBody>
          <a:bodyPr/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de-DE" altLang="de-DE" sz="1200" dirty="0"/>
              <a:t>OAVO Sarah </a:t>
            </a:r>
            <a:r>
              <a:rPr lang="de-DE" altLang="de-DE" sz="1200" dirty="0" err="1"/>
              <a:t>Hoeller</a:t>
            </a:r>
            <a:endParaRPr lang="de-DE" altLang="de-DE" sz="1200" dirty="0"/>
          </a:p>
        </p:txBody>
      </p:sp>
      <p:sp>
        <p:nvSpPr>
          <p:cNvPr id="1741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DE" altLang="de-DE"/>
              <a:t>Keine Zulassung (3)</a:t>
            </a:r>
          </a:p>
        </p:txBody>
      </p:sp>
      <p:graphicFrame>
        <p:nvGraphicFramePr>
          <p:cNvPr id="371715" name="Group 3"/>
          <p:cNvGraphicFramePr>
            <a:graphicFrameLocks noGrp="1"/>
          </p:cNvGraphicFramePr>
          <p:nvPr>
            <p:ph idx="1"/>
          </p:nvPr>
        </p:nvGraphicFramePr>
        <p:xfrm>
          <a:off x="881063" y="1089025"/>
          <a:ext cx="6724650" cy="3060785"/>
        </p:xfrm>
        <a:graphic>
          <a:graphicData uri="http://schemas.openxmlformats.org/drawingml/2006/table">
            <a:tbl>
              <a:tblPr/>
              <a:tblGrid>
                <a:gridCol w="164306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9848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9703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4451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7162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6992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506311">
                <a:tc gridSpan="2"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Aufgabenfeld 1</a:t>
                      </a:r>
                    </a:p>
                  </a:txBody>
                  <a:tcPr marT="45700" marB="4570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gridSpan="2"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Aufgabenfeld 2</a:t>
                      </a:r>
                    </a:p>
                  </a:txBody>
                  <a:tcPr marT="45700" marB="457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6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gridSpan="2"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Aufgabenfeld 3</a:t>
                      </a:r>
                    </a:p>
                  </a:txBody>
                  <a:tcPr marT="45700" marB="457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6311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Deutsch</a:t>
                      </a:r>
                    </a:p>
                  </a:txBody>
                  <a:tcPr marT="45700" marB="457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400" b="1" i="0" u="none" strike="noStrike" cap="none" normalizeH="0" baseline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latin typeface="Arial" charset="0"/>
                          <a:cs typeface="Arial" charset="0"/>
                        </a:rPr>
                        <a:t>8</a:t>
                      </a:r>
                    </a:p>
                  </a:txBody>
                  <a:tcPr marT="45700" marB="45700" anchor="ctr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Geschichte</a:t>
                      </a:r>
                    </a:p>
                  </a:txBody>
                  <a:tcPr marT="45700" marB="457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6</a:t>
                      </a:r>
                    </a:p>
                  </a:txBody>
                  <a:tcPr marT="45700" marB="45700" anchor="ctr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Mathematik</a:t>
                      </a:r>
                    </a:p>
                  </a:txBody>
                  <a:tcPr marT="45700" marB="457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</a:t>
                      </a:r>
                    </a:p>
                  </a:txBody>
                  <a:tcPr marT="45700" marB="45700" anchor="ctr"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06311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Englisch</a:t>
                      </a:r>
                    </a:p>
                  </a:txBody>
                  <a:tcPr marT="45700" marB="457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400" b="1" i="0" u="none" strike="noStrike" cap="none" normalizeH="0" baseline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latin typeface="Arial" charset="0"/>
                          <a:cs typeface="Arial" charset="0"/>
                        </a:rPr>
                        <a:t>7</a:t>
                      </a:r>
                    </a:p>
                  </a:txBody>
                  <a:tcPr marT="45700" marB="45700" anchor="ctr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Pol/Wirtsch.</a:t>
                      </a:r>
                    </a:p>
                  </a:txBody>
                  <a:tcPr marT="45700" marB="457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400" b="1" i="0" u="none" strike="noStrike" cap="none" normalizeH="0" baseline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latin typeface="Arial" charset="0"/>
                          <a:cs typeface="Arial" charset="0"/>
                        </a:rPr>
                        <a:t>7</a:t>
                      </a:r>
                    </a:p>
                  </a:txBody>
                  <a:tcPr marT="45700" marB="45700" anchor="ctr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Physik</a:t>
                      </a:r>
                    </a:p>
                  </a:txBody>
                  <a:tcPr marT="45700" marB="457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  <a:cs typeface="Arial" charset="0"/>
                        </a:rPr>
                        <a:t>4</a:t>
                      </a:r>
                    </a:p>
                  </a:txBody>
                  <a:tcPr marT="45700" marB="45700" anchor="ctr"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17421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Französisch</a:t>
                      </a:r>
                    </a:p>
                  </a:txBody>
                  <a:tcPr marT="45700" marB="457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</a:t>
                      </a:r>
                    </a:p>
                  </a:txBody>
                  <a:tcPr marT="45700" marB="45700" anchor="ctr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Ethik</a:t>
                      </a:r>
                    </a:p>
                  </a:txBody>
                  <a:tcPr marT="45700" marB="457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  <a:cs typeface="Arial" charset="0"/>
                        </a:rPr>
                        <a:t>4</a:t>
                      </a:r>
                    </a:p>
                  </a:txBody>
                  <a:tcPr marT="45700" marB="45700" anchor="ctr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Chemie</a:t>
                      </a:r>
                    </a:p>
                  </a:txBody>
                  <a:tcPr marT="45700" marB="457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400" b="1" i="0" u="none" strike="noStrike" cap="none" normalizeH="0" baseline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latin typeface="Arial" charset="0"/>
                          <a:cs typeface="Arial" charset="0"/>
                        </a:rPr>
                        <a:t>7</a:t>
                      </a:r>
                    </a:p>
                  </a:txBody>
                  <a:tcPr marT="45700" marB="45700" anchor="ctr"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06311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Kunst</a:t>
                      </a:r>
                    </a:p>
                  </a:txBody>
                  <a:tcPr marT="45700" marB="457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  <a:cs typeface="Arial" charset="0"/>
                        </a:rPr>
                        <a:t>4</a:t>
                      </a:r>
                    </a:p>
                  </a:txBody>
                  <a:tcPr marT="45700" marB="45700" anchor="ctr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00" marB="457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00" marB="45700" anchor="ctr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Biologie</a:t>
                      </a:r>
                    </a:p>
                  </a:txBody>
                  <a:tcPr marT="45700" marB="457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6</a:t>
                      </a:r>
                    </a:p>
                  </a:txBody>
                  <a:tcPr marT="45700" marB="45700" anchor="ctr"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18034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Sport</a:t>
                      </a:r>
                    </a:p>
                  </a:txBody>
                  <a:tcPr marT="45700" marB="4570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400" b="1" i="0" u="none" strike="noStrike" cap="none" normalizeH="0" baseline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10</a:t>
                      </a:r>
                    </a:p>
                  </a:txBody>
                  <a:tcPr marT="45700" marB="457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00" marB="457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00" marB="4570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00" marB="4570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de-DE" altLang="de-DE" sz="2800" b="0" i="0" u="none" strike="noStrike" cap="none" normalizeH="0" baseline="0">
                        <a:ln>
                          <a:noFill/>
                        </a:ln>
                        <a:solidFill>
                          <a:srgbClr val="33CC33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00" marB="45700"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17457" name="Text Box 52"/>
          <p:cNvSpPr txBox="1">
            <a:spLocks noChangeArrowheads="1"/>
          </p:cNvSpPr>
          <p:nvPr/>
        </p:nvSpPr>
        <p:spPr bwMode="auto">
          <a:xfrm>
            <a:off x="927100" y="4689475"/>
            <a:ext cx="6705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chemeClr val="tx1"/>
                </a:solidFill>
                <a:miter lim="800000"/>
                <a:headEnd type="none" w="lg" len="lg"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2149475" indent="-2149475"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tabLst>
                <a:tab pos="2149475" algn="l"/>
              </a:tabLst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tabLst>
                <a:tab pos="2149475" algn="l"/>
              </a:tabLst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tabLst>
                <a:tab pos="2149475" algn="l"/>
              </a:tabLst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tabLst>
                <a:tab pos="2149475" algn="l"/>
              </a:tabLst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tabLst>
                <a:tab pos="2149475" algn="l"/>
              </a:tabLst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tabLst>
                <a:tab pos="2149475" algn="l"/>
              </a:tabLs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tabLst>
                <a:tab pos="2149475" algn="l"/>
              </a:tabLs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tabLst>
                <a:tab pos="2149475" algn="l"/>
              </a:tabLs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tabLst>
                <a:tab pos="2149475" algn="l"/>
              </a:tabLs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de-DE" altLang="de-DE" sz="1800" b="0" dirty="0">
                <a:solidFill>
                  <a:srgbClr val="FF0000"/>
                </a:solidFill>
                <a:latin typeface="Tahoma" pitchFamily="34" charset="0"/>
              </a:rPr>
              <a:t>kein Ausgleich</a:t>
            </a:r>
            <a:r>
              <a:rPr lang="de-DE" altLang="de-DE" sz="1800" b="0" dirty="0">
                <a:latin typeface="Tahoma" pitchFamily="34" charset="0"/>
              </a:rPr>
              <a:t>: 	mehr als zwei Fächer unter 5 Punkten </a:t>
            </a:r>
          </a:p>
        </p:txBody>
      </p:sp>
    </p:spTree>
  </p:cSld>
  <p:clrMapOvr>
    <a:masterClrMapping/>
  </p:clrMapOvr>
  <p:transition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Foliennummernplatzhalt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de-DE" altLang="de-DE" sz="1200"/>
              <a:t>Folie </a:t>
            </a:r>
            <a:fld id="{DEFF94AE-272F-4276-85C6-A5183DBBA077}" type="slidenum">
              <a:rPr lang="de-DE" altLang="de-DE" sz="1200"/>
              <a:pPr algn="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18</a:t>
            </a:fld>
            <a:endParaRPr lang="de-DE" altLang="de-DE" sz="1200"/>
          </a:p>
        </p:txBody>
      </p:sp>
      <p:sp>
        <p:nvSpPr>
          <p:cNvPr id="18435" name="Datumsplatzhalter 4"/>
          <p:cNvSpPr>
            <a:spLocks noGrp="1"/>
          </p:cNvSpPr>
          <p:nvPr>
            <p:ph type="dt" sz="quarter" idx="11"/>
          </p:nvPr>
        </p:nvSpPr>
        <p:spPr>
          <a:noFill/>
        </p:spPr>
        <p:txBody>
          <a:bodyPr/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417995B2-4A8D-41B6-9463-CCB98A947755}" type="datetime1">
              <a:rPr lang="de-DE" altLang="de-DE" sz="1200"/>
              <a:pPr>
                <a:spcBef>
                  <a:spcPct val="0"/>
                </a:spcBef>
                <a:buClrTx/>
                <a:buSzTx/>
                <a:buFontTx/>
                <a:buNone/>
              </a:pPr>
              <a:t>11.01.2019</a:t>
            </a:fld>
            <a:endParaRPr lang="de-DE" altLang="de-DE" sz="1200"/>
          </a:p>
        </p:txBody>
      </p:sp>
      <p:sp>
        <p:nvSpPr>
          <p:cNvPr id="18436" name="Fußzeilenplatzhalter 5"/>
          <p:cNvSpPr>
            <a:spLocks noGrp="1"/>
          </p:cNvSpPr>
          <p:nvPr>
            <p:ph type="ftr" sz="quarter" idx="12"/>
          </p:nvPr>
        </p:nvSpPr>
        <p:spPr>
          <a:noFill/>
        </p:spPr>
        <p:txBody>
          <a:bodyPr/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de-DE" altLang="de-DE" sz="1200" dirty="0"/>
              <a:t>OAVO Sarah </a:t>
            </a:r>
            <a:r>
              <a:rPr lang="de-DE" altLang="de-DE" sz="1200" dirty="0" err="1"/>
              <a:t>Hoeller</a:t>
            </a:r>
            <a:endParaRPr lang="de-DE" altLang="de-DE" sz="1200" dirty="0"/>
          </a:p>
        </p:txBody>
      </p:sp>
      <p:sp>
        <p:nvSpPr>
          <p:cNvPr id="18437" name="Rectangle 2"/>
          <p:cNvSpPr>
            <a:spLocks noGrp="1" noChangeArrowheads="1"/>
          </p:cNvSpPr>
          <p:nvPr>
            <p:ph type="title"/>
          </p:nvPr>
        </p:nvSpPr>
        <p:spPr>
          <a:xfrm>
            <a:off x="1285875" y="233363"/>
            <a:ext cx="6616700" cy="381000"/>
          </a:xfrm>
        </p:spPr>
        <p:txBody>
          <a:bodyPr/>
          <a:lstStyle/>
          <a:p>
            <a:pPr eaLnBrk="1" hangingPunct="1"/>
            <a:r>
              <a:rPr lang="de-DE" altLang="de-DE"/>
              <a:t>Fächer in der Qualifikationsphase</a:t>
            </a:r>
          </a:p>
        </p:txBody>
      </p:sp>
      <p:graphicFrame>
        <p:nvGraphicFramePr>
          <p:cNvPr id="375840" name="Group 3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78550861"/>
              </p:ext>
            </p:extLst>
          </p:nvPr>
        </p:nvGraphicFramePr>
        <p:xfrm>
          <a:off x="390525" y="1389063"/>
          <a:ext cx="8229600" cy="4629151"/>
        </p:xfrm>
        <a:graphic>
          <a:graphicData uri="http://schemas.openxmlformats.org/drawingml/2006/table">
            <a:tbl>
              <a:tblPr/>
              <a:tblGrid>
                <a:gridCol w="1295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510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971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334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766763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de-DE" altLang="de-DE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Aufgabenfeld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I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Aufgabenfeld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II</a:t>
                      </a:r>
                      <a:endParaRPr kumimoji="0" lang="de-DE" altLang="de-DE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66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Aufgabenfeld III</a:t>
                      </a:r>
                      <a:endParaRPr kumimoji="0" lang="de-DE" altLang="de-DE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de-DE" altLang="de-DE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99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20875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Pflicht-fächer</a:t>
                      </a:r>
                    </a:p>
                  </a:txBody>
                  <a:tcPr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Deutsch Englisch Französisch</a:t>
                      </a:r>
                      <a:br>
                        <a:rPr kumimoji="0" lang="de-DE" altLang="de-DE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</a:br>
                      <a:r>
                        <a:rPr kumimoji="0" lang="de-DE" altLang="de-DE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oder Spanisch </a:t>
                      </a:r>
                      <a:br>
                        <a:rPr kumimoji="0" lang="de-DE" altLang="de-DE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</a:br>
                      <a:r>
                        <a:rPr kumimoji="0" lang="de-DE" altLang="de-DE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Kunst</a:t>
                      </a:r>
                      <a:br>
                        <a:rPr kumimoji="0" lang="de-DE" altLang="de-DE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</a:br>
                      <a:r>
                        <a:rPr kumimoji="0" lang="de-DE" altLang="de-DE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oder Musik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Politik und Wirtschaft  Geschichte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eine Religionslehre</a:t>
                      </a:r>
                      <a:br>
                        <a:rPr kumimoji="0" lang="de-DE" alt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</a:br>
                      <a:r>
                        <a:rPr kumimoji="0" lang="de-DE" alt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oder Ethik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66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Mathematik Physik  </a:t>
                      </a:r>
                      <a:br>
                        <a:rPr kumimoji="0" lang="de-DE" alt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</a:br>
                      <a:r>
                        <a:rPr kumimoji="0" lang="de-DE" alt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Chemie </a:t>
                      </a:r>
                      <a:br>
                        <a:rPr kumimoji="0" lang="de-DE" alt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</a:br>
                      <a:r>
                        <a:rPr kumimoji="0" lang="de-DE" alt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Biologie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3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      Sport</a:t>
                      </a:r>
                    </a:p>
                  </a:txBody>
                  <a:tcPr marT="45726" marB="45726" vert="eaVert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99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941513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Frei-willige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Fächer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weitere Fremdsprache</a:t>
                      </a:r>
                      <a:br>
                        <a:rPr kumimoji="0" lang="de-DE" alt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</a:br>
                      <a:r>
                        <a:rPr kumimoji="0" lang="de-DE" alt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(wenn im Stundenplan möglich)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br>
                        <a:rPr kumimoji="0" lang="de-DE" altLang="de-DE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</a:br>
                      <a:r>
                        <a:rPr kumimoji="0" lang="de-DE" altLang="de-DE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Erdkunde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Geschichte bilingual in Englisch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66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br>
                        <a:rPr kumimoji="0" lang="de-DE" alt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</a:br>
                      <a:r>
                        <a:rPr kumimoji="0" lang="de-DE" alt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Informatik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de-DE" altLang="de-DE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99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Foliennummernplatzhalt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de-DE" altLang="de-DE" sz="1200"/>
              <a:t>Folie </a:t>
            </a:r>
            <a:fld id="{A3009BE7-BCB2-4EC3-BCEF-BE464ABC5E26}" type="slidenum">
              <a:rPr lang="de-DE" altLang="de-DE" sz="1200"/>
              <a:pPr algn="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19</a:t>
            </a:fld>
            <a:endParaRPr lang="de-DE" altLang="de-DE" sz="1200"/>
          </a:p>
        </p:txBody>
      </p:sp>
      <p:sp>
        <p:nvSpPr>
          <p:cNvPr id="19459" name="Datumsplatzhalter 4"/>
          <p:cNvSpPr>
            <a:spLocks noGrp="1"/>
          </p:cNvSpPr>
          <p:nvPr>
            <p:ph type="dt" sz="quarter" idx="11"/>
          </p:nvPr>
        </p:nvSpPr>
        <p:spPr>
          <a:noFill/>
        </p:spPr>
        <p:txBody>
          <a:bodyPr/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68F56C94-2B28-42F6-9ECB-72DF189457B6}" type="datetime1">
              <a:rPr lang="de-DE" altLang="de-DE" sz="1200"/>
              <a:pPr>
                <a:spcBef>
                  <a:spcPct val="0"/>
                </a:spcBef>
                <a:buClrTx/>
                <a:buSzTx/>
                <a:buFontTx/>
                <a:buNone/>
              </a:pPr>
              <a:t>11.01.2019</a:t>
            </a:fld>
            <a:endParaRPr lang="de-DE" altLang="de-DE" sz="1200"/>
          </a:p>
        </p:txBody>
      </p:sp>
      <p:sp>
        <p:nvSpPr>
          <p:cNvPr id="19460" name="Fußzeilenplatzhalter 5"/>
          <p:cNvSpPr>
            <a:spLocks noGrp="1"/>
          </p:cNvSpPr>
          <p:nvPr>
            <p:ph type="ftr" sz="quarter" idx="12"/>
          </p:nvPr>
        </p:nvSpPr>
        <p:spPr>
          <a:noFill/>
        </p:spPr>
        <p:txBody>
          <a:bodyPr/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de-DE" altLang="de-DE" sz="1200" dirty="0"/>
              <a:t>OAVO Sarah </a:t>
            </a:r>
            <a:r>
              <a:rPr lang="de-DE" altLang="de-DE" sz="1200" dirty="0" err="1"/>
              <a:t>Hoeller</a:t>
            </a:r>
            <a:endParaRPr lang="de-DE" altLang="de-DE" sz="1200" dirty="0"/>
          </a:p>
        </p:txBody>
      </p:sp>
      <p:sp>
        <p:nvSpPr>
          <p:cNvPr id="19461" name="Rectangle 2"/>
          <p:cNvSpPr>
            <a:spLocks noGrp="1" noChangeArrowheads="1"/>
          </p:cNvSpPr>
          <p:nvPr>
            <p:ph type="title"/>
          </p:nvPr>
        </p:nvSpPr>
        <p:spPr>
          <a:xfrm>
            <a:off x="1331913" y="279400"/>
            <a:ext cx="6661150" cy="358775"/>
          </a:xfrm>
        </p:spPr>
        <p:txBody>
          <a:bodyPr/>
          <a:lstStyle/>
          <a:p>
            <a:pPr eaLnBrk="1" hangingPunct="1"/>
            <a:r>
              <a:rPr lang="de-DE" altLang="de-DE">
                <a:cs typeface="Arial" charset="0"/>
              </a:rPr>
              <a:t>Belegungsplan Realschüler (Qualifikationsphase)</a:t>
            </a:r>
          </a:p>
        </p:txBody>
      </p:sp>
      <p:graphicFrame>
        <p:nvGraphicFramePr>
          <p:cNvPr id="377859" name="Group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79083450"/>
              </p:ext>
            </p:extLst>
          </p:nvPr>
        </p:nvGraphicFramePr>
        <p:xfrm>
          <a:off x="381000" y="1066800"/>
          <a:ext cx="8534400" cy="4454525"/>
        </p:xfrm>
        <a:graphic>
          <a:graphicData uri="http://schemas.openxmlformats.org/drawingml/2006/table">
            <a:tbl>
              <a:tblPr/>
              <a:tblGrid>
                <a:gridCol w="29241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11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11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112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9057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68605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0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Fach/HJ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Q1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Q2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Q3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Q4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Bemerkungen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DE</a:t>
                      </a:r>
                      <a:r>
                        <a:rPr kumimoji="0" lang="de-DE" alt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de-DE" altLang="de-D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12750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1. FS: EN</a:t>
                      </a:r>
                      <a:endParaRPr kumimoji="0" lang="de-DE" altLang="de-D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de-DE" altLang="de-D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2. FS: SP (</a:t>
                      </a:r>
                      <a:r>
                        <a:rPr kumimoji="0" lang="de-DE" alt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für Anfänger)</a:t>
                      </a:r>
                      <a:r>
                        <a:rPr kumimoji="0" lang="de-DE" alt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  <a:endParaRPr kumimoji="0" lang="de-DE" altLang="de-DE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de-DE" altLang="de-D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KU oder MU</a:t>
                      </a:r>
                      <a:r>
                        <a:rPr kumimoji="0" lang="de-DE" alt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!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!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empfehlenswert</a:t>
                      </a:r>
                      <a:r>
                        <a:rPr kumimoji="0" lang="de-DE" alt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PW</a:t>
                      </a:r>
                      <a:r>
                        <a:rPr kumimoji="0" lang="de-DE" alt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66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!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!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empfehlenswert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0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GE</a:t>
                      </a:r>
                      <a:r>
                        <a:rPr kumimoji="0" lang="de-DE" alt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66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de-DE" altLang="de-D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0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ER; KR</a:t>
                      </a:r>
                      <a:r>
                        <a:rPr kumimoji="0" lang="de-DE" alt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oder Ethik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66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de-DE" altLang="de-D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84175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MA</a:t>
                      </a:r>
                      <a:r>
                        <a:rPr kumimoji="0" lang="de-DE" alt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de-DE" altLang="de-D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0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1. NW: BI, CH oder PH</a:t>
                      </a:r>
                      <a:r>
                        <a:rPr kumimoji="0" lang="de-DE" altLang="de-D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de-DE" altLang="de-D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0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2. NW: BI, CH, PH</a:t>
                      </a:r>
                      <a:r>
                        <a:rPr kumimoji="0" lang="de-DE" altLang="de-D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od. INF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!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!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!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!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empfehlenswert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0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Sport</a:t>
                      </a:r>
                      <a:r>
                        <a:rPr kumimoji="0" lang="de-DE" alt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de-DE" altLang="de-D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  <p:sp>
        <p:nvSpPr>
          <p:cNvPr id="19555" name="Text Box 96"/>
          <p:cNvSpPr txBox="1">
            <a:spLocks noChangeArrowheads="1"/>
          </p:cNvSpPr>
          <p:nvPr/>
        </p:nvSpPr>
        <p:spPr bwMode="auto">
          <a:xfrm>
            <a:off x="431800" y="5768975"/>
            <a:ext cx="75438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de-DE" altLang="de-DE" sz="2000" b="0"/>
              <a:t>Alle Kurse, die belegt werden, erscheinen im Abiturzeugnis.</a:t>
            </a:r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Foliennummernplatzhalt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de-DE" altLang="de-DE" sz="1200"/>
              <a:t>Folie </a:t>
            </a:r>
            <a:fld id="{15DA2A11-8E29-4DC0-9C21-25AFB1AF7DD7}" type="slidenum">
              <a:rPr lang="de-DE" altLang="de-DE" sz="1200"/>
              <a:pPr algn="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2</a:t>
            </a:fld>
            <a:endParaRPr lang="de-DE" altLang="de-DE" sz="1200"/>
          </a:p>
        </p:txBody>
      </p:sp>
      <p:sp>
        <p:nvSpPr>
          <p:cNvPr id="4099" name="Datumsplatzhalter 4"/>
          <p:cNvSpPr>
            <a:spLocks noGrp="1"/>
          </p:cNvSpPr>
          <p:nvPr>
            <p:ph type="dt" sz="quarter" idx="11"/>
          </p:nvPr>
        </p:nvSpPr>
        <p:spPr>
          <a:noFill/>
        </p:spPr>
        <p:txBody>
          <a:bodyPr/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587843D0-AA3F-49D6-A136-A90E6AE2F6A6}" type="datetime1">
              <a:rPr lang="de-DE" altLang="de-DE" sz="1200"/>
              <a:pPr>
                <a:spcBef>
                  <a:spcPct val="0"/>
                </a:spcBef>
                <a:buClrTx/>
                <a:buSzTx/>
                <a:buFontTx/>
                <a:buNone/>
              </a:pPr>
              <a:t>11.01.2019</a:t>
            </a:fld>
            <a:endParaRPr lang="de-DE" altLang="de-DE" sz="1200"/>
          </a:p>
        </p:txBody>
      </p:sp>
      <p:sp>
        <p:nvSpPr>
          <p:cNvPr id="4100" name="Fußzeilenplatzhalter 5"/>
          <p:cNvSpPr>
            <a:spLocks noGrp="1"/>
          </p:cNvSpPr>
          <p:nvPr>
            <p:ph type="ftr" sz="quarter" idx="12"/>
          </p:nvPr>
        </p:nvSpPr>
        <p:spPr>
          <a:noFill/>
        </p:spPr>
        <p:txBody>
          <a:bodyPr/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de-DE" altLang="de-DE" sz="1200" dirty="0"/>
              <a:t>OAVO Sarah </a:t>
            </a:r>
            <a:r>
              <a:rPr lang="de-DE" altLang="de-DE" sz="1200" dirty="0" err="1"/>
              <a:t>Hoeller</a:t>
            </a:r>
            <a:endParaRPr lang="de-DE" altLang="de-DE" sz="1200" dirty="0"/>
          </a:p>
        </p:txBody>
      </p:sp>
      <p:sp>
        <p:nvSpPr>
          <p:cNvPr id="410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DE" altLang="de-DE"/>
              <a:t>Übersicht</a:t>
            </a:r>
          </a:p>
        </p:txBody>
      </p:sp>
      <p:sp>
        <p:nvSpPr>
          <p:cNvPr id="410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41313" y="1403350"/>
            <a:ext cx="8326437" cy="3960813"/>
          </a:xfrm>
        </p:spPr>
        <p:txBody>
          <a:bodyPr/>
          <a:lstStyle/>
          <a:p>
            <a:pPr eaLnBrk="1" hangingPunct="1"/>
            <a:r>
              <a:rPr lang="de-DE" altLang="de-DE" sz="2800" dirty="0"/>
              <a:t>Aufnahme in die GO</a:t>
            </a:r>
          </a:p>
          <a:p>
            <a:pPr eaLnBrk="1" hangingPunct="1"/>
            <a:r>
              <a:rPr lang="de-DE" altLang="de-DE" sz="2800" dirty="0">
                <a:cs typeface="Arial" charset="0"/>
              </a:rPr>
              <a:t>Zeitplan gymnasiale Oberstufe </a:t>
            </a:r>
          </a:p>
          <a:p>
            <a:pPr eaLnBrk="1" hangingPunct="1"/>
            <a:r>
              <a:rPr lang="de-DE" altLang="de-DE" sz="2800" dirty="0"/>
              <a:t>Fächer in der Einführungsphase</a:t>
            </a:r>
          </a:p>
          <a:p>
            <a:pPr eaLnBrk="1" hangingPunct="1"/>
            <a:r>
              <a:rPr lang="de-DE" altLang="de-DE" sz="2800" dirty="0">
                <a:cs typeface="Times New Roman" pitchFamily="18" charset="0"/>
              </a:rPr>
              <a:t>Zulassungsbedingungen zur Qualifikationsphase </a:t>
            </a:r>
          </a:p>
          <a:p>
            <a:pPr eaLnBrk="1" hangingPunct="1"/>
            <a:r>
              <a:rPr lang="de-DE" altLang="de-DE" sz="2800" dirty="0"/>
              <a:t>Fächer in der Qualifikationsphase</a:t>
            </a:r>
          </a:p>
          <a:p>
            <a:pPr eaLnBrk="1" hangingPunct="1"/>
            <a:r>
              <a:rPr lang="de-DE" altLang="de-DE" sz="2800" dirty="0">
                <a:cs typeface="Arial" charset="0"/>
              </a:rPr>
              <a:t>Das Abitur</a:t>
            </a:r>
            <a:r>
              <a:rPr lang="de-DE" altLang="de-DE" sz="2400" dirty="0"/>
              <a:t> </a:t>
            </a:r>
          </a:p>
          <a:p>
            <a:pPr eaLnBrk="1" hangingPunct="1"/>
            <a:r>
              <a:rPr lang="de-DE" altLang="de-DE" sz="2800" dirty="0"/>
              <a:t>Fächerübergreifende Projekte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Foliennummernplatzhalt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de-DE" altLang="de-DE" sz="1200"/>
              <a:t>Folie </a:t>
            </a:r>
            <a:fld id="{A2E82DC3-DAD7-4C9E-936A-7FF54B795E01}" type="slidenum">
              <a:rPr lang="de-DE" altLang="de-DE" sz="1200"/>
              <a:pPr algn="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20</a:t>
            </a:fld>
            <a:endParaRPr lang="de-DE" altLang="de-DE" sz="1200"/>
          </a:p>
        </p:txBody>
      </p:sp>
      <p:sp>
        <p:nvSpPr>
          <p:cNvPr id="20483" name="Datumsplatzhalter 4"/>
          <p:cNvSpPr>
            <a:spLocks noGrp="1"/>
          </p:cNvSpPr>
          <p:nvPr>
            <p:ph type="dt" sz="quarter" idx="11"/>
          </p:nvPr>
        </p:nvSpPr>
        <p:spPr>
          <a:noFill/>
        </p:spPr>
        <p:txBody>
          <a:bodyPr/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89F2A48F-CF1C-42F6-B6EE-8D151DFD6EF3}" type="datetime1">
              <a:rPr lang="de-DE" altLang="de-DE" sz="1200"/>
              <a:pPr>
                <a:spcBef>
                  <a:spcPct val="0"/>
                </a:spcBef>
                <a:buClrTx/>
                <a:buSzTx/>
                <a:buFontTx/>
                <a:buNone/>
              </a:pPr>
              <a:t>11.01.2019</a:t>
            </a:fld>
            <a:endParaRPr lang="de-DE" altLang="de-DE" sz="1200"/>
          </a:p>
        </p:txBody>
      </p:sp>
      <p:sp>
        <p:nvSpPr>
          <p:cNvPr id="20484" name="Fußzeilenplatzhalter 5"/>
          <p:cNvSpPr>
            <a:spLocks noGrp="1"/>
          </p:cNvSpPr>
          <p:nvPr>
            <p:ph type="ftr" sz="quarter" idx="12"/>
          </p:nvPr>
        </p:nvSpPr>
        <p:spPr>
          <a:noFill/>
        </p:spPr>
        <p:txBody>
          <a:bodyPr/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de-DE" altLang="de-DE" sz="1200" dirty="0"/>
              <a:t>OAVO Sarah </a:t>
            </a:r>
            <a:r>
              <a:rPr lang="de-DE" altLang="de-DE" sz="1200" dirty="0" err="1"/>
              <a:t>Hoeller</a:t>
            </a:r>
            <a:endParaRPr lang="de-DE" altLang="de-DE" sz="1200" dirty="0"/>
          </a:p>
        </p:txBody>
      </p:sp>
      <p:sp>
        <p:nvSpPr>
          <p:cNvPr id="20485" name="Rectangle 2"/>
          <p:cNvSpPr>
            <a:spLocks noGrp="1" noChangeArrowheads="1"/>
          </p:cNvSpPr>
          <p:nvPr>
            <p:ph type="title"/>
          </p:nvPr>
        </p:nvSpPr>
        <p:spPr>
          <a:xfrm>
            <a:off x="1150938" y="279400"/>
            <a:ext cx="7053262" cy="347663"/>
          </a:xfrm>
        </p:spPr>
        <p:txBody>
          <a:bodyPr/>
          <a:lstStyle/>
          <a:p>
            <a:pPr eaLnBrk="1" hangingPunct="1"/>
            <a:r>
              <a:rPr lang="de-DE" altLang="de-DE">
                <a:cs typeface="Arial" charset="0"/>
              </a:rPr>
              <a:t>Belegungsplan Gymnasialschüler (Qualifikationsphase)</a:t>
            </a:r>
          </a:p>
        </p:txBody>
      </p:sp>
      <p:graphicFrame>
        <p:nvGraphicFramePr>
          <p:cNvPr id="379907" name="Group 3"/>
          <p:cNvGraphicFramePr>
            <a:graphicFrameLocks noGrp="1"/>
          </p:cNvGraphicFramePr>
          <p:nvPr/>
        </p:nvGraphicFramePr>
        <p:xfrm>
          <a:off x="381000" y="1066800"/>
          <a:ext cx="8534400" cy="4435666"/>
        </p:xfrm>
        <a:graphic>
          <a:graphicData uri="http://schemas.openxmlformats.org/drawingml/2006/table">
            <a:tbl>
              <a:tblPr/>
              <a:tblGrid>
                <a:gridCol w="29241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11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11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112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9057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68605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65705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Fach/HJ</a:t>
                      </a:r>
                    </a:p>
                  </a:txBody>
                  <a:tcPr marT="45701" marB="4570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Q1</a:t>
                      </a:r>
                    </a:p>
                  </a:txBody>
                  <a:tcPr marT="45701" marB="4570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Q2</a:t>
                      </a:r>
                    </a:p>
                  </a:txBody>
                  <a:tcPr marT="45701" marB="4570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Q3</a:t>
                      </a:r>
                    </a:p>
                  </a:txBody>
                  <a:tcPr marT="45701" marB="4570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Q4</a:t>
                      </a:r>
                    </a:p>
                  </a:txBody>
                  <a:tcPr marT="45701" marB="4570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Bemerkungen</a:t>
                      </a:r>
                    </a:p>
                  </a:txBody>
                  <a:tcPr marT="45701" marB="4570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705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DE</a:t>
                      </a:r>
                      <a:r>
                        <a:rPr kumimoji="0" lang="de-DE" alt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</a:p>
                  </a:txBody>
                  <a:tcPr marT="45701" marB="4570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X</a:t>
                      </a:r>
                    </a:p>
                  </a:txBody>
                  <a:tcPr marT="45701" marB="4570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X</a:t>
                      </a:r>
                    </a:p>
                  </a:txBody>
                  <a:tcPr marT="45701" marB="4570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X</a:t>
                      </a:r>
                    </a:p>
                  </a:txBody>
                  <a:tcPr marT="45701" marB="4570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X</a:t>
                      </a:r>
                    </a:p>
                  </a:txBody>
                  <a:tcPr marT="45701" marB="4570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de-DE" altLang="de-D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01" marB="4570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12724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1. FS: EN</a:t>
                      </a:r>
                      <a:endParaRPr kumimoji="0" lang="de-DE" altLang="de-D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01" marB="4570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X</a:t>
                      </a:r>
                    </a:p>
                  </a:txBody>
                  <a:tcPr marT="45701" marB="4570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X</a:t>
                      </a:r>
                    </a:p>
                  </a:txBody>
                  <a:tcPr marT="45701" marB="4570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X</a:t>
                      </a:r>
                    </a:p>
                  </a:txBody>
                  <a:tcPr marT="45701" marB="4570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X</a:t>
                      </a:r>
                    </a:p>
                  </a:txBody>
                  <a:tcPr marT="45701" marB="4570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de-DE" altLang="de-D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01" marB="4570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5705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2. FS:</a:t>
                      </a:r>
                      <a:r>
                        <a:rPr kumimoji="0" lang="de-DE" alt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FR</a:t>
                      </a:r>
                    </a:p>
                  </a:txBody>
                  <a:tcPr marT="45701" marB="4570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(X)</a:t>
                      </a:r>
                    </a:p>
                  </a:txBody>
                  <a:tcPr marT="45701" marB="4570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(X)</a:t>
                      </a:r>
                    </a:p>
                  </a:txBody>
                  <a:tcPr marT="45701" marB="4570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!</a:t>
                      </a:r>
                    </a:p>
                  </a:txBody>
                  <a:tcPr marT="45701" marB="4570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!</a:t>
                      </a:r>
                    </a:p>
                  </a:txBody>
                  <a:tcPr marT="45701" marB="4570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oder 2. Naturwissensch.</a:t>
                      </a:r>
                      <a:r>
                        <a:rPr kumimoji="0" lang="de-DE" alt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</a:p>
                  </a:txBody>
                  <a:tcPr marT="45701" marB="4570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pct20">
                      <a:fgClr>
                        <a:schemeClr val="hlink"/>
                      </a:fgClr>
                      <a:bgClr>
                        <a:schemeClr val="bg1"/>
                      </a:bgClr>
                    </a:patt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5705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KU oder MU</a:t>
                      </a:r>
                      <a:r>
                        <a:rPr kumimoji="0" lang="de-DE" alt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</a:p>
                  </a:txBody>
                  <a:tcPr marT="45701" marB="4570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X</a:t>
                      </a:r>
                    </a:p>
                  </a:txBody>
                  <a:tcPr marT="45701" marB="4570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X</a:t>
                      </a:r>
                    </a:p>
                  </a:txBody>
                  <a:tcPr marT="45701" marB="4570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!</a:t>
                      </a:r>
                    </a:p>
                  </a:txBody>
                  <a:tcPr marT="45701" marB="4570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!</a:t>
                      </a:r>
                    </a:p>
                  </a:txBody>
                  <a:tcPr marT="45701" marB="4570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empfehlenswert</a:t>
                      </a:r>
                    </a:p>
                  </a:txBody>
                  <a:tcPr marT="45701" marB="4570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65705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PW</a:t>
                      </a:r>
                      <a:r>
                        <a:rPr kumimoji="0" lang="de-DE" alt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</a:p>
                  </a:txBody>
                  <a:tcPr marT="45701" marB="4570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66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X</a:t>
                      </a:r>
                    </a:p>
                  </a:txBody>
                  <a:tcPr marT="45701" marB="4570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X</a:t>
                      </a:r>
                    </a:p>
                  </a:txBody>
                  <a:tcPr marT="45701" marB="4570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!</a:t>
                      </a:r>
                    </a:p>
                  </a:txBody>
                  <a:tcPr marT="45701" marB="4570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!</a:t>
                      </a:r>
                    </a:p>
                  </a:txBody>
                  <a:tcPr marT="45701" marB="4570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empfehlenswert</a:t>
                      </a:r>
                      <a:r>
                        <a:rPr kumimoji="0" lang="de-DE" alt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</a:p>
                  </a:txBody>
                  <a:tcPr marT="45701" marB="4570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65705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GE</a:t>
                      </a:r>
                      <a:r>
                        <a:rPr kumimoji="0" lang="de-DE" alt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</a:p>
                  </a:txBody>
                  <a:tcPr marT="45701" marB="4570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66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X</a:t>
                      </a:r>
                    </a:p>
                  </a:txBody>
                  <a:tcPr marT="45701" marB="4570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X</a:t>
                      </a:r>
                    </a:p>
                  </a:txBody>
                  <a:tcPr marT="45701" marB="4570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X</a:t>
                      </a:r>
                    </a:p>
                  </a:txBody>
                  <a:tcPr marT="45701" marB="4570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X</a:t>
                      </a:r>
                    </a:p>
                  </a:txBody>
                  <a:tcPr marT="45701" marB="4570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de-DE" altLang="de-D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01" marB="4570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65705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ER; KR</a:t>
                      </a:r>
                      <a:r>
                        <a:rPr kumimoji="0" lang="de-DE" alt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oder Ethik</a:t>
                      </a:r>
                    </a:p>
                  </a:txBody>
                  <a:tcPr marT="45701" marB="4570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66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X</a:t>
                      </a:r>
                    </a:p>
                  </a:txBody>
                  <a:tcPr marT="45701" marB="4570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X</a:t>
                      </a:r>
                    </a:p>
                  </a:txBody>
                  <a:tcPr marT="45701" marB="4570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X</a:t>
                      </a:r>
                    </a:p>
                  </a:txBody>
                  <a:tcPr marT="45701" marB="4570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X</a:t>
                      </a:r>
                    </a:p>
                  </a:txBody>
                  <a:tcPr marT="45701" marB="4570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de-DE" altLang="de-D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01" marB="4570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65705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MA</a:t>
                      </a:r>
                      <a:r>
                        <a:rPr kumimoji="0" lang="de-DE" alt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</a:p>
                  </a:txBody>
                  <a:tcPr marT="45701" marB="4570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X</a:t>
                      </a:r>
                    </a:p>
                  </a:txBody>
                  <a:tcPr marT="45701" marB="4570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X</a:t>
                      </a:r>
                    </a:p>
                  </a:txBody>
                  <a:tcPr marT="45701" marB="4570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X</a:t>
                      </a:r>
                    </a:p>
                  </a:txBody>
                  <a:tcPr marT="45701" marB="4570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X</a:t>
                      </a:r>
                    </a:p>
                  </a:txBody>
                  <a:tcPr marT="45701" marB="4570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de-DE" altLang="de-D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01" marB="4570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65705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1. NW: BI, CH oder PH</a:t>
                      </a:r>
                      <a:r>
                        <a:rPr kumimoji="0" lang="de-DE" alt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</a:p>
                  </a:txBody>
                  <a:tcPr marT="45701" marB="4570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X</a:t>
                      </a:r>
                    </a:p>
                  </a:txBody>
                  <a:tcPr marT="45701" marB="4570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X</a:t>
                      </a:r>
                    </a:p>
                  </a:txBody>
                  <a:tcPr marT="45701" marB="4570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X</a:t>
                      </a:r>
                    </a:p>
                  </a:txBody>
                  <a:tcPr marT="45701" marB="4570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X</a:t>
                      </a:r>
                    </a:p>
                  </a:txBody>
                  <a:tcPr marT="45701" marB="4570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de-DE" altLang="de-D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01" marB="4570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65705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2. NW: BI, CH, PH od. INF</a:t>
                      </a:r>
                      <a:r>
                        <a:rPr kumimoji="0" lang="de-DE" altLang="de-D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</a:p>
                  </a:txBody>
                  <a:tcPr marT="45701" marB="4570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(X)</a:t>
                      </a:r>
                    </a:p>
                  </a:txBody>
                  <a:tcPr marT="45701" marB="4570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(X)</a:t>
                      </a:r>
                    </a:p>
                  </a:txBody>
                  <a:tcPr marT="45701" marB="4570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!</a:t>
                      </a:r>
                    </a:p>
                  </a:txBody>
                  <a:tcPr marT="45701" marB="4570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!</a:t>
                      </a:r>
                    </a:p>
                  </a:txBody>
                  <a:tcPr marT="45701" marB="4570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oder 2. Fremdsprache</a:t>
                      </a:r>
                      <a:r>
                        <a:rPr kumimoji="0" lang="de-DE" alt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</a:p>
                  </a:txBody>
                  <a:tcPr marT="45701" marB="4570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pct30">
                      <a:fgClr>
                        <a:srgbClr val="FFFF66"/>
                      </a:fgClr>
                      <a:bgClr>
                        <a:schemeClr val="bg1"/>
                      </a:bgClr>
                    </a:patt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65705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Sport</a:t>
                      </a:r>
                      <a:r>
                        <a:rPr kumimoji="0" lang="de-DE" alt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</a:p>
                  </a:txBody>
                  <a:tcPr marT="45701" marB="4570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X</a:t>
                      </a:r>
                    </a:p>
                  </a:txBody>
                  <a:tcPr marT="45701" marB="4570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X</a:t>
                      </a:r>
                    </a:p>
                  </a:txBody>
                  <a:tcPr marT="45701" marB="4570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X</a:t>
                      </a:r>
                    </a:p>
                  </a:txBody>
                  <a:tcPr marT="45701" marB="4570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X</a:t>
                      </a:r>
                    </a:p>
                  </a:txBody>
                  <a:tcPr marT="45701" marB="4570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de-DE" altLang="de-D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01" marB="4570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  <p:sp>
        <p:nvSpPr>
          <p:cNvPr id="20579" name="Text Box 96"/>
          <p:cNvSpPr txBox="1">
            <a:spLocks noChangeArrowheads="1"/>
          </p:cNvSpPr>
          <p:nvPr/>
        </p:nvSpPr>
        <p:spPr bwMode="auto">
          <a:xfrm>
            <a:off x="385763" y="5724525"/>
            <a:ext cx="75438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de-DE" altLang="de-DE" sz="2000" b="0"/>
              <a:t>Alle Kurse, die belegt werden, erscheinen im Abiturzeugnis.</a:t>
            </a:r>
          </a:p>
        </p:txBody>
      </p:sp>
    </p:spTree>
  </p:cSld>
  <p:clrMapOvr>
    <a:masterClrMapping/>
  </p:clrMapOvr>
  <p:transition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altLang="de-DE"/>
              <a:t>Freiwillige Wiederholungen</a:t>
            </a:r>
          </a:p>
        </p:txBody>
      </p:sp>
      <p:sp>
        <p:nvSpPr>
          <p:cNvPr id="21507" name="Foliennummernplatzhalt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de-DE" altLang="de-DE" sz="1200"/>
              <a:t>Folie </a:t>
            </a:r>
            <a:fld id="{94B9E137-747B-4D84-801D-4713FB7669FB}" type="slidenum">
              <a:rPr lang="de-DE" altLang="de-DE" sz="1200"/>
              <a:pPr algn="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21</a:t>
            </a:fld>
            <a:endParaRPr lang="de-DE" altLang="de-DE" sz="1200"/>
          </a:p>
        </p:txBody>
      </p:sp>
      <p:sp>
        <p:nvSpPr>
          <p:cNvPr id="21508" name="Datumsplatzhalter 4"/>
          <p:cNvSpPr>
            <a:spLocks noGrp="1"/>
          </p:cNvSpPr>
          <p:nvPr>
            <p:ph type="dt" sz="quarter" idx="11"/>
          </p:nvPr>
        </p:nvSpPr>
        <p:spPr>
          <a:noFill/>
        </p:spPr>
        <p:txBody>
          <a:bodyPr/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DE71172A-0A93-4899-BA8F-FFC60C084554}" type="datetime1">
              <a:rPr lang="de-DE" altLang="de-DE" sz="1200"/>
              <a:pPr>
                <a:spcBef>
                  <a:spcPct val="0"/>
                </a:spcBef>
                <a:buClrTx/>
                <a:buSzTx/>
                <a:buFontTx/>
                <a:buNone/>
              </a:pPr>
              <a:t>11.01.2019</a:t>
            </a:fld>
            <a:endParaRPr lang="de-DE" altLang="de-DE" sz="1200"/>
          </a:p>
        </p:txBody>
      </p:sp>
      <p:sp>
        <p:nvSpPr>
          <p:cNvPr id="21509" name="Fußzeilenplatzhalter 5"/>
          <p:cNvSpPr>
            <a:spLocks noGrp="1"/>
          </p:cNvSpPr>
          <p:nvPr>
            <p:ph type="ftr" sz="quarter" idx="12"/>
          </p:nvPr>
        </p:nvSpPr>
        <p:spPr>
          <a:noFill/>
        </p:spPr>
        <p:txBody>
          <a:bodyPr/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de-DE" altLang="de-DE" sz="1200" dirty="0"/>
              <a:t>OAVO Sarah </a:t>
            </a:r>
            <a:r>
              <a:rPr lang="de-DE" altLang="de-DE" sz="1200" dirty="0" err="1"/>
              <a:t>Hoeller</a:t>
            </a:r>
            <a:endParaRPr lang="de-DE" altLang="de-DE" sz="1200" dirty="0"/>
          </a:p>
        </p:txBody>
      </p:sp>
      <p:sp>
        <p:nvSpPr>
          <p:cNvPr id="21510" name="Textfeld 6"/>
          <p:cNvSpPr txBox="1">
            <a:spLocks noChangeArrowheads="1"/>
          </p:cNvSpPr>
          <p:nvPr/>
        </p:nvSpPr>
        <p:spPr bwMode="auto">
          <a:xfrm>
            <a:off x="881063" y="1403350"/>
            <a:ext cx="7381875" cy="4802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de-DE" altLang="de-DE" sz="1800"/>
              <a:t>Rücktritt von Q1/Q2 in die Einführungsphase</a:t>
            </a:r>
          </a:p>
          <a:p>
            <a:pPr eaLnBrk="1" hangingPunct="1">
              <a:spcBef>
                <a:spcPct val="0"/>
              </a:spcBef>
              <a:buClrTx/>
              <a:buSzTx/>
              <a:buFont typeface="Arial" charset="0"/>
              <a:buChar char="•"/>
            </a:pPr>
            <a:r>
              <a:rPr lang="de-DE" altLang="de-DE" sz="1800"/>
              <a:t>Wird in der Regel auf Antrag genehmigt</a:t>
            </a:r>
          </a:p>
          <a:p>
            <a:pPr eaLnBrk="1" hangingPunct="1">
              <a:spcBef>
                <a:spcPct val="0"/>
              </a:spcBef>
              <a:buClrTx/>
              <a:buSzTx/>
              <a:buFont typeface="Arial" charset="0"/>
              <a:buChar char="•"/>
            </a:pPr>
            <a:r>
              <a:rPr lang="de-DE" altLang="de-DE" sz="1800">
                <a:solidFill>
                  <a:srgbClr val="FF0000"/>
                </a:solidFill>
              </a:rPr>
              <a:t>Zulassung zur Qualifikationsphase muss erneut erworben werden!</a:t>
            </a:r>
          </a:p>
          <a:p>
            <a:pPr eaLnBrk="1" hangingPunct="1">
              <a:spcBef>
                <a:spcPct val="0"/>
              </a:spcBef>
              <a:buClrTx/>
              <a:buSzTx/>
              <a:buFont typeface="Arial" charset="0"/>
              <a:buChar char="•"/>
            </a:pPr>
            <a:endParaRPr lang="de-DE" altLang="de-DE" sz="1800">
              <a:solidFill>
                <a:srgbClr val="FF0000"/>
              </a:solidFill>
            </a:endParaRP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de-DE" altLang="de-DE" sz="1800"/>
              <a:t>Freiwillige Wiederholung der Q1/Q2</a:t>
            </a:r>
          </a:p>
          <a:p>
            <a:pPr eaLnBrk="1" hangingPunct="1">
              <a:spcBef>
                <a:spcPct val="0"/>
              </a:spcBef>
              <a:buClrTx/>
              <a:buSzTx/>
              <a:buFont typeface="Arial" charset="0"/>
              <a:buChar char="•"/>
            </a:pPr>
            <a:r>
              <a:rPr lang="de-DE" altLang="de-DE" sz="1800"/>
              <a:t>Wiederholung Q1/Q2 auf Antrag möglich</a:t>
            </a:r>
          </a:p>
          <a:p>
            <a:pPr eaLnBrk="1" hangingPunct="1">
              <a:spcBef>
                <a:spcPct val="0"/>
              </a:spcBef>
              <a:buClrTx/>
              <a:buSzTx/>
              <a:buFont typeface="Arial" charset="0"/>
              <a:buChar char="•"/>
            </a:pPr>
            <a:r>
              <a:rPr lang="de-DE" altLang="de-DE" sz="1800"/>
              <a:t>Entscheidung durch die Zeugniskonferenz</a:t>
            </a:r>
          </a:p>
          <a:p>
            <a:pPr eaLnBrk="1" hangingPunct="1">
              <a:spcBef>
                <a:spcPct val="0"/>
              </a:spcBef>
              <a:buClrTx/>
              <a:buSzTx/>
              <a:buFont typeface="Arial" charset="0"/>
              <a:buChar char="•"/>
            </a:pPr>
            <a:r>
              <a:rPr lang="de-DE" altLang="de-DE" sz="1800"/>
              <a:t>Bei gravierenden Pflichtverletzungen ist Ablehnung möglich</a:t>
            </a:r>
          </a:p>
          <a:p>
            <a:pPr eaLnBrk="1" hangingPunct="1">
              <a:spcBef>
                <a:spcPct val="0"/>
              </a:spcBef>
              <a:buClrTx/>
              <a:buSzTx/>
              <a:buFont typeface="Arial" charset="0"/>
              <a:buChar char="•"/>
            </a:pPr>
            <a:endParaRPr lang="de-DE" altLang="de-DE" sz="1800"/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de-DE" altLang="de-DE" sz="1800"/>
              <a:t>Freiwillige Wiederholung der Q3/Q4</a:t>
            </a:r>
          </a:p>
          <a:p>
            <a:pPr eaLnBrk="1" hangingPunct="1">
              <a:spcBef>
                <a:spcPct val="0"/>
              </a:spcBef>
              <a:buClrTx/>
              <a:buSzTx/>
              <a:buFont typeface="Arial" charset="0"/>
              <a:buChar char="•"/>
            </a:pPr>
            <a:r>
              <a:rPr lang="de-DE" altLang="de-DE" sz="1800"/>
              <a:t>Wiederholung auf Antrag möglich</a:t>
            </a:r>
          </a:p>
          <a:p>
            <a:pPr eaLnBrk="1" hangingPunct="1">
              <a:spcBef>
                <a:spcPct val="0"/>
              </a:spcBef>
              <a:buClrTx/>
              <a:buSzTx/>
              <a:buFont typeface="Arial" charset="0"/>
              <a:buChar char="•"/>
            </a:pPr>
            <a:r>
              <a:rPr lang="de-DE" altLang="de-DE" sz="1800"/>
              <a:t>Entscheidung durch die Zeugniskonferenz</a:t>
            </a:r>
          </a:p>
          <a:p>
            <a:pPr eaLnBrk="1" hangingPunct="1">
              <a:spcBef>
                <a:spcPct val="0"/>
              </a:spcBef>
              <a:buClrTx/>
              <a:buSzTx/>
              <a:buFont typeface="Arial" charset="0"/>
              <a:buChar char="•"/>
            </a:pPr>
            <a:r>
              <a:rPr lang="de-DE" altLang="de-DE" sz="1800"/>
              <a:t>Bei gravierenden Pflichtverletzungen ist Ablehnung möglich</a:t>
            </a:r>
          </a:p>
          <a:p>
            <a:pPr eaLnBrk="1" hangingPunct="1">
              <a:spcBef>
                <a:spcPct val="0"/>
              </a:spcBef>
              <a:buClrTx/>
              <a:buSzTx/>
              <a:buFont typeface="Arial" charset="0"/>
              <a:buChar char="•"/>
            </a:pPr>
            <a:r>
              <a:rPr lang="de-DE" altLang="de-DE" sz="1800"/>
              <a:t>Bei nicht bestandener Abiturprüfung kann Q3/Q4 immer wiederholt werden.</a:t>
            </a:r>
          </a:p>
          <a:p>
            <a:pPr eaLnBrk="1" hangingPunct="1">
              <a:spcBef>
                <a:spcPct val="0"/>
              </a:spcBef>
              <a:buClrTx/>
              <a:buSzTx/>
              <a:buFont typeface="Arial" charset="0"/>
              <a:buChar char="•"/>
            </a:pPr>
            <a:endParaRPr lang="de-DE" altLang="de-DE" sz="1800"/>
          </a:p>
        </p:txBody>
      </p:sp>
    </p:spTree>
  </p:cSld>
  <p:clrMapOvr>
    <a:masterClrMapping/>
  </p:clrMapOvr>
  <p:transition spd="slow"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Foliennummernplatzhalter 1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de-DE" altLang="de-DE" sz="1200"/>
              <a:t>Folie </a:t>
            </a:r>
            <a:fld id="{66533ABD-317E-4385-99DA-23972C09CF42}" type="slidenum">
              <a:rPr lang="de-DE" altLang="de-DE" sz="1200"/>
              <a:pPr algn="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22</a:t>
            </a:fld>
            <a:endParaRPr lang="de-DE" altLang="de-DE" sz="1200"/>
          </a:p>
        </p:txBody>
      </p:sp>
      <p:sp>
        <p:nvSpPr>
          <p:cNvPr id="22531" name="Datumsplatzhalter 2"/>
          <p:cNvSpPr>
            <a:spLocks noGrp="1"/>
          </p:cNvSpPr>
          <p:nvPr>
            <p:ph type="dt" sz="quarter" idx="11"/>
          </p:nvPr>
        </p:nvSpPr>
        <p:spPr>
          <a:noFill/>
        </p:spPr>
        <p:txBody>
          <a:bodyPr/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16BC4845-0D72-459B-A411-3CFCA9F80EFE}" type="datetime1">
              <a:rPr lang="de-DE" altLang="de-DE" sz="1200"/>
              <a:pPr>
                <a:spcBef>
                  <a:spcPct val="0"/>
                </a:spcBef>
                <a:buClrTx/>
                <a:buSzTx/>
                <a:buFontTx/>
                <a:buNone/>
              </a:pPr>
              <a:t>11.01.2019</a:t>
            </a:fld>
            <a:endParaRPr lang="de-DE" altLang="de-DE" sz="1200"/>
          </a:p>
        </p:txBody>
      </p:sp>
      <p:sp>
        <p:nvSpPr>
          <p:cNvPr id="22532" name="Fußzeilenplatzhalter 3"/>
          <p:cNvSpPr>
            <a:spLocks noGrp="1"/>
          </p:cNvSpPr>
          <p:nvPr>
            <p:ph type="ftr" sz="quarter" idx="12"/>
          </p:nvPr>
        </p:nvSpPr>
        <p:spPr>
          <a:noFill/>
        </p:spPr>
        <p:txBody>
          <a:bodyPr/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de-DE" altLang="de-DE" sz="1200" dirty="0"/>
              <a:t>OAVO Sarah </a:t>
            </a:r>
            <a:r>
              <a:rPr lang="de-DE" altLang="de-DE" sz="1200" dirty="0" err="1"/>
              <a:t>Hoeller</a:t>
            </a:r>
            <a:endParaRPr lang="de-DE" altLang="de-DE" sz="1200" dirty="0"/>
          </a:p>
        </p:txBody>
      </p:sp>
      <p:sp>
        <p:nvSpPr>
          <p:cNvPr id="22533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241425" y="279400"/>
            <a:ext cx="6210300" cy="352425"/>
          </a:xfrm>
        </p:spPr>
        <p:txBody>
          <a:bodyPr/>
          <a:lstStyle/>
          <a:p>
            <a:pPr eaLnBrk="1" hangingPunct="1"/>
            <a:r>
              <a:rPr lang="de-DE" altLang="de-DE"/>
              <a:t>Leistungsfächer in der Qualifikationsphase</a:t>
            </a:r>
          </a:p>
        </p:txBody>
      </p:sp>
      <p:sp>
        <p:nvSpPr>
          <p:cNvPr id="22534" name="Text Box 3"/>
          <p:cNvSpPr txBox="1">
            <a:spLocks noChangeArrowheads="1"/>
          </p:cNvSpPr>
          <p:nvPr/>
        </p:nvSpPr>
        <p:spPr bwMode="auto">
          <a:xfrm>
            <a:off x="609600" y="1143000"/>
            <a:ext cx="8229600" cy="26776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de-DE" altLang="de-DE" sz="2400" b="0" dirty="0">
                <a:solidFill>
                  <a:srgbClr val="000000"/>
                </a:solidFill>
                <a:cs typeface="Times New Roman" pitchFamily="18" charset="0"/>
              </a:rPr>
              <a:t>Wahl von 2 Leistungsfächern (LF).</a:t>
            </a:r>
          </a:p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de-DE" altLang="de-DE" sz="2400" b="0" dirty="0">
                <a:solidFill>
                  <a:srgbClr val="000000"/>
                </a:solidFill>
                <a:cs typeface="Times New Roman" pitchFamily="18" charset="0"/>
              </a:rPr>
              <a:t> Es können gewählt werden:</a:t>
            </a:r>
          </a:p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de-DE" altLang="de-DE" sz="2400" b="0" dirty="0">
                <a:solidFill>
                  <a:srgbClr val="000000"/>
                </a:solidFill>
                <a:cs typeface="Times New Roman" pitchFamily="18" charset="0"/>
              </a:rPr>
              <a:t>    </a:t>
            </a:r>
            <a:r>
              <a:rPr lang="de-DE" altLang="de-DE" sz="2400" b="0" dirty="0">
                <a:solidFill>
                  <a:srgbClr val="FFFF00"/>
                </a:solidFill>
                <a:cs typeface="Times New Roman" pitchFamily="18" charset="0"/>
              </a:rPr>
              <a:t>AUFGABENFELD    I</a:t>
            </a:r>
            <a:r>
              <a:rPr lang="de-DE" altLang="de-DE" sz="2400" b="0" dirty="0">
                <a:solidFill>
                  <a:srgbClr val="000000"/>
                </a:solidFill>
                <a:cs typeface="Times New Roman" pitchFamily="18" charset="0"/>
              </a:rPr>
              <a:t>:   DE, </a:t>
            </a:r>
            <a:r>
              <a:rPr lang="de-DE" altLang="de-DE" sz="2400" b="0" dirty="0">
                <a:solidFill>
                  <a:srgbClr val="0066FF"/>
                </a:solidFill>
                <a:cs typeface="Times New Roman" pitchFamily="18" charset="0"/>
              </a:rPr>
              <a:t>EN, FR</a:t>
            </a:r>
            <a:r>
              <a:rPr lang="de-DE" altLang="de-DE" sz="2400" b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    </a:t>
            </a:r>
          </a:p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de-DE" altLang="de-DE" sz="2400" b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de-DE" altLang="de-DE" sz="2400" b="0" dirty="0">
                <a:solidFill>
                  <a:srgbClr val="66FF66"/>
                </a:solidFill>
                <a:cs typeface="Times New Roman" pitchFamily="18" charset="0"/>
              </a:rPr>
              <a:t>AUFGABENFELD   II</a:t>
            </a:r>
            <a:r>
              <a:rPr lang="de-DE" altLang="de-DE" sz="2400" b="0" dirty="0">
                <a:solidFill>
                  <a:srgbClr val="000000"/>
                </a:solidFill>
                <a:cs typeface="Times New Roman" pitchFamily="18" charset="0"/>
              </a:rPr>
              <a:t>:   PW oder G      (alle 5-stündig)</a:t>
            </a:r>
          </a:p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de-DE" altLang="de-DE" sz="2400" b="0" dirty="0">
                <a:solidFill>
                  <a:srgbClr val="99CC00"/>
                </a:solidFill>
                <a:cs typeface="Times New Roman" pitchFamily="18" charset="0"/>
              </a:rPr>
              <a:t>    </a:t>
            </a:r>
            <a:r>
              <a:rPr lang="de-DE" altLang="de-DE" sz="2400" b="0" dirty="0">
                <a:solidFill>
                  <a:srgbClr val="FF3300"/>
                </a:solidFill>
                <a:cs typeface="Times New Roman" pitchFamily="18" charset="0"/>
              </a:rPr>
              <a:t>AUFGABENFELD  III</a:t>
            </a:r>
            <a:r>
              <a:rPr lang="de-DE" altLang="de-DE" sz="2400" b="0" dirty="0">
                <a:solidFill>
                  <a:srgbClr val="000000"/>
                </a:solidFill>
                <a:cs typeface="Times New Roman" pitchFamily="18" charset="0"/>
              </a:rPr>
              <a:t>:   </a:t>
            </a:r>
            <a:r>
              <a:rPr lang="de-DE" altLang="de-DE" sz="2400" b="0" dirty="0">
                <a:solidFill>
                  <a:srgbClr val="0066FF"/>
                </a:solidFill>
                <a:cs typeface="Times New Roman" pitchFamily="18" charset="0"/>
              </a:rPr>
              <a:t>MA, BI, CH, PH</a:t>
            </a:r>
          </a:p>
        </p:txBody>
      </p:sp>
      <p:sp>
        <p:nvSpPr>
          <p:cNvPr id="22535" name="Text Box 4"/>
          <p:cNvSpPr txBox="1">
            <a:spLocks noChangeArrowheads="1"/>
          </p:cNvSpPr>
          <p:nvPr/>
        </p:nvSpPr>
        <p:spPr bwMode="auto">
          <a:xfrm>
            <a:off x="746125" y="4914900"/>
            <a:ext cx="8077200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de-DE" altLang="de-DE" sz="2400" b="0">
                <a:cs typeface="Times New Roman" pitchFamily="18" charset="0"/>
              </a:rPr>
              <a:t>Leistungsfächer können nur solche Fächer werden, die mit </a:t>
            </a:r>
            <a:r>
              <a:rPr lang="de-DE" altLang="de-DE" sz="2400" b="0" u="sng">
                <a:cs typeface="Times New Roman" pitchFamily="18" charset="0"/>
              </a:rPr>
              <a:t>mindestens 5 Punkten</a:t>
            </a:r>
            <a:r>
              <a:rPr lang="de-DE" altLang="de-DE" sz="2400" b="0">
                <a:cs typeface="Times New Roman" pitchFamily="18" charset="0"/>
              </a:rPr>
              <a:t> in der Einführungsphase ab-geschlossen wurden.  </a:t>
            </a:r>
            <a:endParaRPr lang="de-DE" altLang="de-DE" sz="2400" b="0"/>
          </a:p>
        </p:txBody>
      </p:sp>
      <p:sp>
        <p:nvSpPr>
          <p:cNvPr id="22536" name="Text Box 5"/>
          <p:cNvSpPr txBox="1">
            <a:spLocks noChangeArrowheads="1"/>
          </p:cNvSpPr>
          <p:nvPr/>
        </p:nvSpPr>
        <p:spPr bwMode="auto">
          <a:xfrm>
            <a:off x="971550" y="3968750"/>
            <a:ext cx="70866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de-DE" altLang="de-DE" sz="2400" b="0"/>
              <a:t>Eines der Fächer</a:t>
            </a:r>
            <a:r>
              <a:rPr lang="de-DE" altLang="de-DE" sz="2400" b="0">
                <a:solidFill>
                  <a:schemeClr val="hlink"/>
                </a:solidFill>
              </a:rPr>
              <a:t> </a:t>
            </a:r>
            <a:r>
              <a:rPr lang="de-DE" altLang="de-DE" sz="2400" b="0">
                <a:solidFill>
                  <a:srgbClr val="0066FF"/>
                </a:solidFill>
              </a:rPr>
              <a:t>MA</a:t>
            </a:r>
            <a:r>
              <a:rPr lang="de-DE" altLang="de-DE" sz="2400" b="0"/>
              <a:t> oder </a:t>
            </a:r>
            <a:r>
              <a:rPr lang="de-DE" altLang="de-DE" sz="2400" b="0">
                <a:solidFill>
                  <a:srgbClr val="0066FF"/>
                </a:solidFill>
              </a:rPr>
              <a:t>FS</a:t>
            </a:r>
            <a:r>
              <a:rPr lang="de-DE" altLang="de-DE" sz="2400" b="0"/>
              <a:t> oder </a:t>
            </a:r>
            <a:r>
              <a:rPr lang="de-DE" altLang="de-DE" sz="2400" b="0">
                <a:solidFill>
                  <a:schemeClr val="folHlink"/>
                </a:solidFill>
              </a:rPr>
              <a:t>N</a:t>
            </a:r>
            <a:r>
              <a:rPr lang="de-DE" altLang="de-DE" sz="2400" b="0">
                <a:solidFill>
                  <a:srgbClr val="0066FF"/>
                </a:solidFill>
              </a:rPr>
              <a:t>W</a:t>
            </a:r>
            <a:r>
              <a:rPr lang="de-DE" altLang="de-DE" sz="2400" b="0">
                <a:solidFill>
                  <a:schemeClr val="hlink"/>
                </a:solidFill>
              </a:rPr>
              <a:t> </a:t>
            </a:r>
            <a:r>
              <a:rPr lang="de-DE" altLang="de-DE" sz="2400" b="0"/>
              <a:t>muss Leistungsfach sein.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Foliennummernplatzhalter 1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de-DE" altLang="de-DE" sz="1200"/>
              <a:t>Folie </a:t>
            </a:r>
            <a:fld id="{4CF8CAA5-4E6A-41A4-A4E3-01AF41C17557}" type="slidenum">
              <a:rPr lang="de-DE" altLang="de-DE" sz="1200"/>
              <a:pPr algn="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23</a:t>
            </a:fld>
            <a:endParaRPr lang="de-DE" altLang="de-DE" sz="1200"/>
          </a:p>
        </p:txBody>
      </p:sp>
      <p:sp>
        <p:nvSpPr>
          <p:cNvPr id="23555" name="Datumsplatzhalter 2"/>
          <p:cNvSpPr>
            <a:spLocks noGrp="1"/>
          </p:cNvSpPr>
          <p:nvPr>
            <p:ph type="dt" sz="quarter" idx="11"/>
          </p:nvPr>
        </p:nvSpPr>
        <p:spPr>
          <a:noFill/>
        </p:spPr>
        <p:txBody>
          <a:bodyPr/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E18502F9-7E99-4D3E-85E3-1E30B8235DF8}" type="datetime1">
              <a:rPr lang="de-DE" altLang="de-DE" sz="1200"/>
              <a:pPr>
                <a:spcBef>
                  <a:spcPct val="0"/>
                </a:spcBef>
                <a:buClrTx/>
                <a:buSzTx/>
                <a:buFontTx/>
                <a:buNone/>
              </a:pPr>
              <a:t>11.01.2019</a:t>
            </a:fld>
            <a:endParaRPr lang="de-DE" altLang="de-DE" sz="1200"/>
          </a:p>
        </p:txBody>
      </p:sp>
      <p:sp>
        <p:nvSpPr>
          <p:cNvPr id="23556" name="Fußzeilenplatzhalter 3"/>
          <p:cNvSpPr>
            <a:spLocks noGrp="1"/>
          </p:cNvSpPr>
          <p:nvPr>
            <p:ph type="ftr" sz="quarter" idx="12"/>
          </p:nvPr>
        </p:nvSpPr>
        <p:spPr>
          <a:noFill/>
        </p:spPr>
        <p:txBody>
          <a:bodyPr/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de-DE" altLang="de-DE" sz="1200" dirty="0"/>
              <a:t>OAVO Sarah </a:t>
            </a:r>
            <a:r>
              <a:rPr lang="de-DE" altLang="de-DE" sz="1200" dirty="0" err="1"/>
              <a:t>Hoeller</a:t>
            </a:r>
            <a:endParaRPr lang="de-DE" altLang="de-DE" sz="1200" dirty="0"/>
          </a:p>
        </p:txBody>
      </p:sp>
      <p:sp>
        <p:nvSpPr>
          <p:cNvPr id="23557" name="Text Box 2"/>
          <p:cNvSpPr txBox="1">
            <a:spLocks noChangeArrowheads="1"/>
          </p:cNvSpPr>
          <p:nvPr/>
        </p:nvSpPr>
        <p:spPr bwMode="auto">
          <a:xfrm>
            <a:off x="3429000" y="304800"/>
            <a:ext cx="2438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de-DE" altLang="de-DE" sz="2400" b="0">
                <a:latin typeface="Times New Roman" pitchFamily="18" charset="0"/>
              </a:rPr>
              <a:t> </a:t>
            </a:r>
          </a:p>
        </p:txBody>
      </p:sp>
      <p:sp>
        <p:nvSpPr>
          <p:cNvPr id="23558" name="Text Box 3"/>
          <p:cNvSpPr txBox="1">
            <a:spLocks noChangeArrowheads="1"/>
          </p:cNvSpPr>
          <p:nvPr/>
        </p:nvSpPr>
        <p:spPr bwMode="auto">
          <a:xfrm>
            <a:off x="514350" y="1133475"/>
            <a:ext cx="8305800" cy="44012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287338" indent="-287338"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1025525" indent="-45720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  <a:buClr>
                <a:srgbClr val="FF0000"/>
              </a:buClr>
              <a:buSzTx/>
              <a:buFont typeface="Wingdings" pitchFamily="2" charset="2"/>
              <a:buChar char="§"/>
            </a:pPr>
            <a:r>
              <a:rPr lang="de-DE" altLang="de-DE" sz="1600" b="0" dirty="0"/>
              <a:t>Die beiden Leistungsfächer sind die ersten beiden schriftlichen Prüfungsfächer </a:t>
            </a:r>
          </a:p>
          <a:p>
            <a:pPr>
              <a:spcBef>
                <a:spcPct val="50000"/>
              </a:spcBef>
              <a:buClr>
                <a:srgbClr val="FF0000"/>
              </a:buClr>
              <a:buSzTx/>
              <a:buFont typeface="Wingdings" pitchFamily="2" charset="2"/>
              <a:buChar char="§"/>
            </a:pPr>
            <a:r>
              <a:rPr lang="de-DE" altLang="de-DE" sz="1600" b="0" dirty="0"/>
              <a:t>Wahl von 3 weiteren Prüfungsfächern zu Beginn von Q4 </a:t>
            </a:r>
          </a:p>
          <a:p>
            <a:pPr lvl="1">
              <a:spcBef>
                <a:spcPct val="50000"/>
              </a:spcBef>
              <a:buClr>
                <a:srgbClr val="FF0000"/>
              </a:buClr>
              <a:buSzTx/>
              <a:buFont typeface="Wingdings" pitchFamily="2" charset="2"/>
              <a:buChar char="§"/>
            </a:pPr>
            <a:r>
              <a:rPr lang="de-DE" altLang="de-DE" sz="1600" b="0" dirty="0"/>
              <a:t>das 3. PF (schriftlich)</a:t>
            </a:r>
          </a:p>
          <a:p>
            <a:pPr lvl="1">
              <a:spcBef>
                <a:spcPct val="50000"/>
              </a:spcBef>
              <a:buClr>
                <a:srgbClr val="FF0000"/>
              </a:buClr>
              <a:buSzTx/>
              <a:buFont typeface="Wingdings" pitchFamily="2" charset="2"/>
              <a:buChar char="§"/>
            </a:pPr>
            <a:r>
              <a:rPr lang="de-DE" altLang="de-DE" sz="1600" b="0" dirty="0"/>
              <a:t>das 4. PF (mündlich)</a:t>
            </a:r>
          </a:p>
          <a:p>
            <a:pPr lvl="1">
              <a:spcBef>
                <a:spcPct val="50000"/>
              </a:spcBef>
              <a:buClr>
                <a:srgbClr val="FF0000"/>
              </a:buClr>
              <a:buSzTx/>
              <a:buFont typeface="Wingdings" pitchFamily="2" charset="2"/>
              <a:buChar char="§"/>
            </a:pPr>
            <a:r>
              <a:rPr lang="de-DE" altLang="de-DE" sz="1600" b="0" dirty="0"/>
              <a:t>das 5. PF </a:t>
            </a:r>
          </a:p>
          <a:p>
            <a:pPr lvl="2">
              <a:spcBef>
                <a:spcPct val="50000"/>
              </a:spcBef>
              <a:buClr>
                <a:srgbClr val="FFC000"/>
              </a:buClr>
              <a:buSzTx/>
              <a:buFont typeface="Wingdings" pitchFamily="2" charset="2"/>
              <a:buChar char="§"/>
            </a:pPr>
            <a:r>
              <a:rPr lang="de-DE" altLang="de-DE" sz="1600" b="0" dirty="0"/>
              <a:t>mündliche Prüfung </a:t>
            </a:r>
          </a:p>
          <a:p>
            <a:pPr lvl="2">
              <a:spcBef>
                <a:spcPct val="50000"/>
              </a:spcBef>
              <a:buClr>
                <a:srgbClr val="FFC000"/>
              </a:buClr>
              <a:buSzTx/>
              <a:buFont typeface="Wingdings" pitchFamily="2" charset="2"/>
              <a:buChar char="§"/>
            </a:pPr>
            <a:r>
              <a:rPr lang="de-DE" altLang="de-DE" sz="1600" b="0" dirty="0"/>
              <a:t>Präsentation</a:t>
            </a:r>
          </a:p>
          <a:p>
            <a:pPr lvl="2">
              <a:spcBef>
                <a:spcPct val="50000"/>
              </a:spcBef>
              <a:buClr>
                <a:srgbClr val="FFC000"/>
              </a:buClr>
              <a:buSzTx/>
              <a:buFont typeface="Wingdings" pitchFamily="2" charset="2"/>
              <a:buChar char="§"/>
            </a:pPr>
            <a:r>
              <a:rPr lang="de-DE" altLang="de-DE" sz="1600" b="0" dirty="0"/>
              <a:t>besondere Lernleistung  (BLL)</a:t>
            </a:r>
          </a:p>
          <a:p>
            <a:pPr>
              <a:spcBef>
                <a:spcPct val="50000"/>
              </a:spcBef>
              <a:buClr>
                <a:srgbClr val="0066FF"/>
              </a:buClr>
              <a:buSzTx/>
              <a:buFont typeface="Wingdings" pitchFamily="2" charset="2"/>
              <a:buChar char="§"/>
            </a:pPr>
            <a:r>
              <a:rPr lang="de-DE" altLang="de-DE" sz="1600" b="0" dirty="0"/>
              <a:t>Alle Prüfungsfächer sind in der gesamten Oberstufe zu belegen.</a:t>
            </a:r>
          </a:p>
          <a:p>
            <a:pPr>
              <a:spcBef>
                <a:spcPct val="50000"/>
              </a:spcBef>
              <a:buClr>
                <a:srgbClr val="0066FF"/>
              </a:buClr>
              <a:buSzTx/>
              <a:buFont typeface="Wingdings" pitchFamily="2" charset="2"/>
              <a:buChar char="§"/>
            </a:pPr>
            <a:r>
              <a:rPr lang="de-DE" altLang="de-DE" sz="1600" b="0" dirty="0"/>
              <a:t>Die ersten drei Prüfungsfächer müssen mindestens zwei Aufgabenfelder abdecken.</a:t>
            </a:r>
          </a:p>
          <a:p>
            <a:pPr>
              <a:spcBef>
                <a:spcPct val="50000"/>
              </a:spcBef>
              <a:buClr>
                <a:srgbClr val="0066FF"/>
              </a:buClr>
              <a:buSzTx/>
              <a:buFont typeface="Wingdings" pitchFamily="2" charset="2"/>
              <a:buChar char="§"/>
            </a:pPr>
            <a:r>
              <a:rPr lang="de-DE" altLang="de-DE" sz="1600" b="0" dirty="0"/>
              <a:t>Alle Aufgabenfelder müssen durch die Prüfungsfächer abgedeckt sein. </a:t>
            </a:r>
          </a:p>
          <a:p>
            <a:pPr>
              <a:spcBef>
                <a:spcPct val="50000"/>
              </a:spcBef>
              <a:buClr>
                <a:srgbClr val="0066FF"/>
              </a:buClr>
              <a:buSzTx/>
              <a:buFont typeface="Wingdings" pitchFamily="2" charset="2"/>
              <a:buChar char="§"/>
            </a:pPr>
            <a:r>
              <a:rPr lang="de-DE" altLang="de-DE" sz="1600" u="sng" dirty="0">
                <a:solidFill>
                  <a:srgbClr val="FF0000"/>
                </a:solidFill>
              </a:rPr>
              <a:t>verpflichtende Prüfungsfächer</a:t>
            </a:r>
            <a:r>
              <a:rPr lang="de-DE" altLang="de-DE" sz="1600" b="0" dirty="0">
                <a:solidFill>
                  <a:srgbClr val="FF0000"/>
                </a:solidFill>
              </a:rPr>
              <a:t> </a:t>
            </a:r>
            <a:r>
              <a:rPr lang="de-DE" altLang="de-DE" sz="1600" b="0" dirty="0"/>
              <a:t>: 	</a:t>
            </a:r>
            <a:r>
              <a:rPr lang="de-DE" altLang="de-DE" sz="1600" u="sng" dirty="0">
                <a:solidFill>
                  <a:srgbClr val="FF0000"/>
                </a:solidFill>
              </a:rPr>
              <a:t>Deutsch und Mathematik</a:t>
            </a:r>
            <a:endParaRPr lang="de-DE" altLang="de-DE" sz="1600" b="0" dirty="0"/>
          </a:p>
        </p:txBody>
      </p:sp>
      <p:sp>
        <p:nvSpPr>
          <p:cNvPr id="23559" name="Rectangle 4"/>
          <p:cNvSpPr>
            <a:spLocks noGrp="1" noChangeArrowheads="1"/>
          </p:cNvSpPr>
          <p:nvPr>
            <p:ph type="title" idx="4294967295"/>
          </p:nvPr>
        </p:nvSpPr>
        <p:spPr>
          <a:xfrm>
            <a:off x="1285875" y="233363"/>
            <a:ext cx="6243638" cy="334962"/>
          </a:xfrm>
        </p:spPr>
        <p:txBody>
          <a:bodyPr/>
          <a:lstStyle/>
          <a:p>
            <a:pPr eaLnBrk="1" hangingPunct="1"/>
            <a:r>
              <a:rPr lang="de-DE" altLang="de-DE">
                <a:cs typeface="Arial" charset="0"/>
              </a:rPr>
              <a:t>Prüfungsfächer in der Abiturprüfung</a:t>
            </a:r>
            <a:endParaRPr lang="de-DE" altLang="de-DE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Foliennummernplatzhalter 2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de-DE" altLang="de-DE" sz="1200"/>
              <a:t>Folie </a:t>
            </a:r>
            <a:fld id="{4FDA3F08-50C0-4413-B0BF-175D646A699D}" type="slidenum">
              <a:rPr lang="de-DE" altLang="de-DE" sz="1200"/>
              <a:pPr algn="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24</a:t>
            </a:fld>
            <a:endParaRPr lang="de-DE" altLang="de-DE" sz="1200"/>
          </a:p>
        </p:txBody>
      </p:sp>
      <p:sp>
        <p:nvSpPr>
          <p:cNvPr id="24579" name="Datumsplatzhalter 3"/>
          <p:cNvSpPr>
            <a:spLocks noGrp="1"/>
          </p:cNvSpPr>
          <p:nvPr>
            <p:ph type="dt" sz="quarter" idx="11"/>
          </p:nvPr>
        </p:nvSpPr>
        <p:spPr>
          <a:noFill/>
        </p:spPr>
        <p:txBody>
          <a:bodyPr/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AADE4BB6-7666-499B-825B-5C8E2DE06623}" type="datetime1">
              <a:rPr lang="de-DE" altLang="de-DE" sz="1200"/>
              <a:pPr>
                <a:spcBef>
                  <a:spcPct val="0"/>
                </a:spcBef>
                <a:buClrTx/>
                <a:buSzTx/>
                <a:buFontTx/>
                <a:buNone/>
              </a:pPr>
              <a:t>11.01.2019</a:t>
            </a:fld>
            <a:endParaRPr lang="de-DE" altLang="de-DE" sz="1200"/>
          </a:p>
        </p:txBody>
      </p:sp>
      <p:sp>
        <p:nvSpPr>
          <p:cNvPr id="24580" name="Fußzeilenplatzhalter 4"/>
          <p:cNvSpPr>
            <a:spLocks noGrp="1"/>
          </p:cNvSpPr>
          <p:nvPr>
            <p:ph type="ftr" sz="quarter" idx="12"/>
          </p:nvPr>
        </p:nvSpPr>
        <p:spPr>
          <a:noFill/>
        </p:spPr>
        <p:txBody>
          <a:bodyPr/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de-DE" altLang="de-DE" sz="1200" dirty="0"/>
              <a:t>OAVO Sarah </a:t>
            </a:r>
            <a:r>
              <a:rPr lang="de-DE" altLang="de-DE" sz="1200" dirty="0" err="1"/>
              <a:t>Hoeller</a:t>
            </a:r>
            <a:endParaRPr lang="de-DE" altLang="de-DE" sz="1200" dirty="0"/>
          </a:p>
        </p:txBody>
      </p:sp>
      <p:sp>
        <p:nvSpPr>
          <p:cNvPr id="2458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DE" altLang="de-DE">
                <a:cs typeface="Arial" charset="0"/>
              </a:rPr>
              <a:t>Das Abitur</a:t>
            </a:r>
            <a:r>
              <a:rPr lang="de-DE" altLang="de-DE"/>
              <a:t> </a:t>
            </a:r>
          </a:p>
        </p:txBody>
      </p:sp>
      <p:sp>
        <p:nvSpPr>
          <p:cNvPr id="24582" name="Text Box 3"/>
          <p:cNvSpPr txBox="1">
            <a:spLocks noChangeArrowheads="1"/>
          </p:cNvSpPr>
          <p:nvPr/>
        </p:nvSpPr>
        <p:spPr bwMode="auto">
          <a:xfrm>
            <a:off x="296863" y="908050"/>
            <a:ext cx="77851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de-DE" altLang="de-DE" sz="2000" b="0"/>
              <a:t>Das Endergebnis ergibt sich aus den Punkten der drei Bereiche:</a:t>
            </a:r>
            <a:r>
              <a:rPr lang="de-DE" altLang="de-DE" sz="2000" b="0">
                <a:latin typeface="Times New Roman" pitchFamily="18" charset="0"/>
              </a:rPr>
              <a:t> </a:t>
            </a:r>
          </a:p>
        </p:txBody>
      </p:sp>
      <p:sp>
        <p:nvSpPr>
          <p:cNvPr id="24583" name="Text Box 4"/>
          <p:cNvSpPr txBox="1">
            <a:spLocks noChangeArrowheads="1"/>
          </p:cNvSpPr>
          <p:nvPr/>
        </p:nvSpPr>
        <p:spPr bwMode="auto">
          <a:xfrm>
            <a:off x="560387" y="4869160"/>
            <a:ext cx="7831137" cy="1190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de-DE" altLang="de-DE" sz="1600" b="0" dirty="0"/>
              <a:t>Das Gesamtergebnis wird über eine Tabelle in eine Note umgerechnet, die mit einer Nachkommastelle angegeben wird.</a:t>
            </a:r>
            <a:br>
              <a:rPr lang="de-DE" altLang="de-DE" sz="1600" b="0" dirty="0"/>
            </a:br>
            <a:r>
              <a:rPr lang="de-DE" altLang="de-DE" sz="1600" b="0" dirty="0"/>
              <a:t>Es müssen die </a:t>
            </a:r>
            <a:r>
              <a:rPr lang="de-DE" altLang="de-DE" sz="1600" b="0" dirty="0">
                <a:hlinkClick r:id="rId3" action="ppaction://hlinkfile"/>
              </a:rPr>
              <a:t>Verpflichtungen zum Einbringen von Kursen</a:t>
            </a:r>
            <a:r>
              <a:rPr lang="de-DE" altLang="de-DE" sz="1600" b="0" dirty="0"/>
              <a:t> und die </a:t>
            </a:r>
            <a:r>
              <a:rPr lang="de-DE" altLang="de-DE" sz="1600" b="0" dirty="0">
                <a:hlinkClick r:id="rId4" action="ppaction://hlinkfile"/>
              </a:rPr>
              <a:t>Bedingungen an die Prüfungsfächer</a:t>
            </a:r>
            <a:r>
              <a:rPr lang="de-DE" altLang="de-DE" sz="1600" b="0" dirty="0"/>
              <a:t> eingehalten werden.</a:t>
            </a:r>
            <a:r>
              <a:rPr lang="de-DE" altLang="de-DE" sz="2400" b="0" dirty="0">
                <a:latin typeface="Times New Roman" pitchFamily="18" charset="0"/>
              </a:rPr>
              <a:t> </a:t>
            </a:r>
          </a:p>
        </p:txBody>
      </p:sp>
      <p:graphicFrame>
        <p:nvGraphicFramePr>
          <p:cNvPr id="349232" name="Group 48"/>
          <p:cNvGraphicFramePr>
            <a:graphicFrameLocks noGrp="1"/>
          </p:cNvGraphicFramePr>
          <p:nvPr/>
        </p:nvGraphicFramePr>
        <p:xfrm>
          <a:off x="619125" y="1644650"/>
          <a:ext cx="7772400" cy="3154417"/>
        </p:xfrm>
        <a:graphic>
          <a:graphicData uri="http://schemas.openxmlformats.org/drawingml/2006/table">
            <a:tbl>
              <a:tblPr/>
              <a:tblGrid>
                <a:gridCol w="19431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431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431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9431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65669">
                <a:tc gridSpan="2"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Block 1</a:t>
                      </a:r>
                    </a:p>
                  </a:txBody>
                  <a:tcPr marT="45701" marB="4570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>
                        <a:alpha val="50195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Block 2</a:t>
                      </a:r>
                    </a:p>
                  </a:txBody>
                  <a:tcPr marT="45701" marB="4570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66">
                        <a:alpha val="50195"/>
                      </a:srgbClr>
                    </a:solidFill>
                  </a:tcPr>
                </a:tc>
                <a:tc rowSpan="2"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Summe</a:t>
                      </a:r>
                    </a:p>
                  </a:txBody>
                  <a:tcPr marT="45701" marB="4570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CCECFF"/>
                        </a:gs>
                        <a:gs pos="100000">
                          <a:srgbClr val="FFCC99"/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34841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r>
                        <a:rPr kumimoji="0" lang="de-DE" alt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66FF"/>
                          </a:solidFill>
                          <a:effectLst/>
                          <a:latin typeface="Arial" charset="0"/>
                          <a:cs typeface="Arial" charset="0"/>
                          <a:hlinkClick r:id="rId5" action="ppaction://hlinkfile"/>
                        </a:rPr>
                        <a:t>Leistungskurse</a:t>
                      </a:r>
                      <a:br>
                        <a:rPr kumimoji="0" lang="de-DE" alt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66FF"/>
                          </a:solidFill>
                          <a:effectLst/>
                          <a:latin typeface="Arial" charset="0"/>
                          <a:cs typeface="Arial" charset="0"/>
                        </a:rPr>
                      </a:br>
                      <a:r>
                        <a:rPr kumimoji="0" lang="de-DE" alt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8 Kurse Q1-Q4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doppelt </a:t>
                      </a:r>
                    </a:p>
                  </a:txBody>
                  <a:tcPr marT="45701" marB="4570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>
                        <a:alpha val="50195"/>
                      </a:srgbClr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  <a:hlinkClick r:id="rId6" action="ppaction://hlinkfile"/>
                        </a:rPr>
                        <a:t>Grundkurse</a:t>
                      </a:r>
                      <a:br>
                        <a:rPr kumimoji="0" lang="de-DE" alt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</a:br>
                      <a:r>
                        <a:rPr kumimoji="0" lang="de-DE" alt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24 Kurse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einfach</a:t>
                      </a:r>
                    </a:p>
                  </a:txBody>
                  <a:tcPr marT="45701" marB="4570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>
                        <a:alpha val="50195"/>
                      </a:srgbClr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  <a:hlinkClick r:id="rId7" action="ppaction://hlinkfile"/>
                        </a:rPr>
                        <a:t>Abiturprüfung</a:t>
                      </a:r>
                      <a:r>
                        <a:rPr kumimoji="0" lang="de-DE" alt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 Prüfungsfächer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vierfach</a:t>
                      </a:r>
                    </a:p>
                  </a:txBody>
                  <a:tcPr marT="45701" marB="4570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66">
                        <a:alpha val="50195"/>
                      </a:srgb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26927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mindestens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80 Punkte </a:t>
                      </a:r>
                    </a:p>
                  </a:txBody>
                  <a:tcPr marT="45701" marB="45701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>
                        <a:alpha val="50195"/>
                      </a:srgbClr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mindestens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120 Punkte </a:t>
                      </a:r>
                    </a:p>
                  </a:txBody>
                  <a:tcPr marT="45701" marB="4570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>
                        <a:alpha val="50195"/>
                      </a:srgbClr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mindestens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100 Punkte </a:t>
                      </a:r>
                    </a:p>
                  </a:txBody>
                  <a:tcPr marT="45701" marB="4570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66">
                        <a:alpha val="50195"/>
                      </a:srgbClr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mindestens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300 Punkte </a:t>
                      </a:r>
                    </a:p>
                  </a:txBody>
                  <a:tcPr marT="45701" marB="4570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CCECFF"/>
                        </a:gs>
                        <a:gs pos="100000">
                          <a:srgbClr val="FFCC99"/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26927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höchstens</a:t>
                      </a:r>
                      <a:br>
                        <a:rPr kumimoji="0" lang="de-DE" alt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</a:br>
                      <a:r>
                        <a:rPr kumimoji="0" lang="de-DE" alt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240 Punkte </a:t>
                      </a:r>
                    </a:p>
                  </a:txBody>
                  <a:tcPr marT="45701" marB="45701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>
                        <a:alpha val="50195"/>
                      </a:srgbClr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höchstens</a:t>
                      </a:r>
                      <a:br>
                        <a:rPr kumimoji="0" lang="de-DE" alt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</a:br>
                      <a:r>
                        <a:rPr kumimoji="0" lang="de-DE" alt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360 Punkte </a:t>
                      </a:r>
                    </a:p>
                  </a:txBody>
                  <a:tcPr marT="45701" marB="4570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>
                        <a:alpha val="50195"/>
                      </a:srgbClr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höchstens</a:t>
                      </a:r>
                      <a:br>
                        <a:rPr kumimoji="0" lang="de-DE" alt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</a:br>
                      <a:r>
                        <a:rPr kumimoji="0" lang="de-DE" alt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300 Punkte</a:t>
                      </a:r>
                    </a:p>
                  </a:txBody>
                  <a:tcPr marT="45701" marB="4570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66">
                        <a:alpha val="50195"/>
                      </a:srgbClr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höchstens</a:t>
                      </a:r>
                      <a:br>
                        <a:rPr kumimoji="0" lang="de-DE" alt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</a:br>
                      <a:r>
                        <a:rPr kumimoji="0" lang="de-DE" alt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900 Punkte </a:t>
                      </a:r>
                    </a:p>
                  </a:txBody>
                  <a:tcPr marT="45701" marB="4570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CCECFF"/>
                        </a:gs>
                        <a:gs pos="100000">
                          <a:srgbClr val="FFCC99"/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  <p:transition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Foliennummernplatzhalt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de-DE" altLang="de-DE" sz="1200"/>
              <a:t>Folie </a:t>
            </a:r>
            <a:fld id="{6259E446-36F3-418A-A1EF-F49706A55938}" type="slidenum">
              <a:rPr lang="de-DE" altLang="de-DE" sz="1200"/>
              <a:pPr algn="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25</a:t>
            </a:fld>
            <a:endParaRPr lang="de-DE" altLang="de-DE" sz="1200"/>
          </a:p>
        </p:txBody>
      </p:sp>
      <p:sp>
        <p:nvSpPr>
          <p:cNvPr id="25603" name="Datumsplatzhalter 4"/>
          <p:cNvSpPr>
            <a:spLocks noGrp="1"/>
          </p:cNvSpPr>
          <p:nvPr>
            <p:ph type="dt" sz="quarter" idx="11"/>
          </p:nvPr>
        </p:nvSpPr>
        <p:spPr>
          <a:noFill/>
        </p:spPr>
        <p:txBody>
          <a:bodyPr/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A6E4B24C-A3FF-4F65-A41B-7C531D1ACE40}" type="datetime1">
              <a:rPr lang="de-DE" altLang="de-DE" sz="1200"/>
              <a:pPr>
                <a:spcBef>
                  <a:spcPct val="0"/>
                </a:spcBef>
                <a:buClrTx/>
                <a:buSzTx/>
                <a:buFontTx/>
                <a:buNone/>
              </a:pPr>
              <a:t>11.01.2019</a:t>
            </a:fld>
            <a:endParaRPr lang="de-DE" altLang="de-DE" sz="1200"/>
          </a:p>
        </p:txBody>
      </p:sp>
      <p:sp>
        <p:nvSpPr>
          <p:cNvPr id="25604" name="Fußzeilenplatzhalter 5"/>
          <p:cNvSpPr>
            <a:spLocks noGrp="1"/>
          </p:cNvSpPr>
          <p:nvPr>
            <p:ph type="ftr" sz="quarter" idx="12"/>
          </p:nvPr>
        </p:nvSpPr>
        <p:spPr>
          <a:noFill/>
        </p:spPr>
        <p:txBody>
          <a:bodyPr/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de-DE" altLang="de-DE" sz="1200" dirty="0"/>
              <a:t>OAVO Sarah </a:t>
            </a:r>
            <a:r>
              <a:rPr lang="de-DE" altLang="de-DE" sz="1200" dirty="0" err="1"/>
              <a:t>Hoeller</a:t>
            </a:r>
            <a:endParaRPr lang="de-DE" altLang="de-DE" sz="1200" dirty="0"/>
          </a:p>
        </p:txBody>
      </p:sp>
      <p:sp>
        <p:nvSpPr>
          <p:cNvPr id="2560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DE" altLang="de-DE"/>
              <a:t>Zulassungsvoraussetzungen</a:t>
            </a:r>
          </a:p>
        </p:txBody>
      </p:sp>
      <p:sp>
        <p:nvSpPr>
          <p:cNvPr id="25606" name="Text Box 3"/>
          <p:cNvSpPr txBox="1">
            <a:spLocks noChangeArrowheads="1"/>
          </p:cNvSpPr>
          <p:nvPr/>
        </p:nvSpPr>
        <p:spPr bwMode="auto">
          <a:xfrm>
            <a:off x="441325" y="1042988"/>
            <a:ext cx="600075" cy="466725"/>
          </a:xfrm>
          <a:prstGeom prst="rect">
            <a:avLst/>
          </a:prstGeom>
          <a:solidFill>
            <a:srgbClr val="C0C0C0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r>
              <a:rPr lang="de-DE" altLang="de-DE" sz="2400" b="0">
                <a:ea typeface="ＭＳ Ｐゴシック" pitchFamily="1" charset="-128"/>
              </a:rPr>
              <a:t>Q1</a:t>
            </a:r>
          </a:p>
        </p:txBody>
      </p:sp>
      <p:sp>
        <p:nvSpPr>
          <p:cNvPr id="25607" name="Text Box 4"/>
          <p:cNvSpPr txBox="1">
            <a:spLocks noChangeArrowheads="1"/>
          </p:cNvSpPr>
          <p:nvPr/>
        </p:nvSpPr>
        <p:spPr bwMode="auto">
          <a:xfrm>
            <a:off x="1497013" y="1042988"/>
            <a:ext cx="600075" cy="466725"/>
          </a:xfrm>
          <a:prstGeom prst="rect">
            <a:avLst/>
          </a:prstGeom>
          <a:solidFill>
            <a:srgbClr val="C0C0C0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r>
              <a:rPr lang="de-DE" altLang="de-DE" sz="2400" b="0">
                <a:ea typeface="ＭＳ Ｐゴシック" pitchFamily="1" charset="-128"/>
              </a:rPr>
              <a:t>Q2</a:t>
            </a:r>
          </a:p>
        </p:txBody>
      </p:sp>
      <p:sp>
        <p:nvSpPr>
          <p:cNvPr id="25608" name="Text Box 5"/>
          <p:cNvSpPr txBox="1">
            <a:spLocks noChangeArrowheads="1"/>
          </p:cNvSpPr>
          <p:nvPr/>
        </p:nvSpPr>
        <p:spPr bwMode="auto">
          <a:xfrm>
            <a:off x="3657600" y="1042988"/>
            <a:ext cx="600075" cy="466725"/>
          </a:xfrm>
          <a:prstGeom prst="rect">
            <a:avLst/>
          </a:prstGeom>
          <a:solidFill>
            <a:srgbClr val="C0C0C0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r>
              <a:rPr lang="de-DE" altLang="de-DE" sz="2400" b="0">
                <a:ea typeface="ＭＳ Ｐゴシック" pitchFamily="1" charset="-128"/>
              </a:rPr>
              <a:t>Q4</a:t>
            </a:r>
          </a:p>
        </p:txBody>
      </p:sp>
      <p:sp>
        <p:nvSpPr>
          <p:cNvPr id="25609" name="Text Box 6"/>
          <p:cNvSpPr txBox="1">
            <a:spLocks noChangeArrowheads="1"/>
          </p:cNvSpPr>
          <p:nvPr/>
        </p:nvSpPr>
        <p:spPr bwMode="auto">
          <a:xfrm>
            <a:off x="2576513" y="1042988"/>
            <a:ext cx="600075" cy="466725"/>
          </a:xfrm>
          <a:prstGeom prst="rect">
            <a:avLst/>
          </a:prstGeom>
          <a:solidFill>
            <a:srgbClr val="C0C0C0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r>
              <a:rPr lang="de-DE" altLang="de-DE" sz="2400" b="0">
                <a:ea typeface="ＭＳ Ｐゴシック" pitchFamily="1" charset="-128"/>
              </a:rPr>
              <a:t>Q3</a:t>
            </a:r>
          </a:p>
        </p:txBody>
      </p:sp>
      <p:sp>
        <p:nvSpPr>
          <p:cNvPr id="25610" name="Text Box 7"/>
          <p:cNvSpPr txBox="1">
            <a:spLocks noChangeArrowheads="1"/>
          </p:cNvSpPr>
          <p:nvPr/>
        </p:nvSpPr>
        <p:spPr bwMode="auto">
          <a:xfrm>
            <a:off x="1087438" y="1042988"/>
            <a:ext cx="361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r>
              <a:rPr lang="de-DE" altLang="de-DE" sz="2400">
                <a:ea typeface="ＭＳ Ｐゴシック" pitchFamily="1" charset="-128"/>
              </a:rPr>
              <a:t>+</a:t>
            </a:r>
          </a:p>
        </p:txBody>
      </p:sp>
      <p:sp>
        <p:nvSpPr>
          <p:cNvPr id="25611" name="Text Box 8"/>
          <p:cNvSpPr txBox="1">
            <a:spLocks noChangeArrowheads="1"/>
          </p:cNvSpPr>
          <p:nvPr/>
        </p:nvSpPr>
        <p:spPr bwMode="auto">
          <a:xfrm>
            <a:off x="2166938" y="1042988"/>
            <a:ext cx="361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r>
              <a:rPr lang="de-DE" altLang="de-DE" sz="2400">
                <a:ea typeface="ＭＳ Ｐゴシック" pitchFamily="1" charset="-128"/>
              </a:rPr>
              <a:t>+</a:t>
            </a:r>
          </a:p>
        </p:txBody>
      </p:sp>
      <p:sp>
        <p:nvSpPr>
          <p:cNvPr id="25612" name="Text Box 9"/>
          <p:cNvSpPr txBox="1">
            <a:spLocks noChangeArrowheads="1"/>
          </p:cNvSpPr>
          <p:nvPr/>
        </p:nvSpPr>
        <p:spPr bwMode="auto">
          <a:xfrm>
            <a:off x="3246438" y="1042988"/>
            <a:ext cx="361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r>
              <a:rPr lang="de-DE" altLang="de-DE" sz="2400">
                <a:ea typeface="ＭＳ Ｐゴシック" pitchFamily="1" charset="-128"/>
              </a:rPr>
              <a:t>+</a:t>
            </a:r>
          </a:p>
        </p:txBody>
      </p:sp>
      <p:sp>
        <p:nvSpPr>
          <p:cNvPr id="25613" name="Text Box 10"/>
          <p:cNvSpPr txBox="1">
            <a:spLocks noChangeArrowheads="1"/>
          </p:cNvSpPr>
          <p:nvPr/>
        </p:nvSpPr>
        <p:spPr bwMode="auto">
          <a:xfrm>
            <a:off x="1520825" y="1833563"/>
            <a:ext cx="576263" cy="504825"/>
          </a:xfrm>
          <a:prstGeom prst="rect">
            <a:avLst/>
          </a:prstGeom>
          <a:solidFill>
            <a:srgbClr val="99CCFF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/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r>
              <a:rPr lang="de-DE" altLang="de-DE" sz="2400" b="0">
                <a:ea typeface="ＭＳ Ｐゴシック" pitchFamily="1" charset="-128"/>
              </a:rPr>
              <a:t>P1</a:t>
            </a:r>
          </a:p>
        </p:txBody>
      </p:sp>
      <p:sp>
        <p:nvSpPr>
          <p:cNvPr id="25614" name="Text Box 11"/>
          <p:cNvSpPr txBox="1">
            <a:spLocks noChangeArrowheads="1"/>
          </p:cNvSpPr>
          <p:nvPr/>
        </p:nvSpPr>
        <p:spPr bwMode="auto">
          <a:xfrm>
            <a:off x="441325" y="1833563"/>
            <a:ext cx="576263" cy="504825"/>
          </a:xfrm>
          <a:prstGeom prst="rect">
            <a:avLst/>
          </a:prstGeom>
          <a:solidFill>
            <a:srgbClr val="99CCFF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/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r>
              <a:rPr lang="de-DE" altLang="de-DE" sz="2400" b="0">
                <a:ea typeface="ＭＳ Ｐゴシック" pitchFamily="1" charset="-128"/>
              </a:rPr>
              <a:t>P1</a:t>
            </a:r>
          </a:p>
        </p:txBody>
      </p:sp>
      <p:sp>
        <p:nvSpPr>
          <p:cNvPr id="25615" name="Text Box 12"/>
          <p:cNvSpPr txBox="1">
            <a:spLocks noChangeArrowheads="1"/>
          </p:cNvSpPr>
          <p:nvPr/>
        </p:nvSpPr>
        <p:spPr bwMode="auto">
          <a:xfrm>
            <a:off x="2600325" y="1835150"/>
            <a:ext cx="576263" cy="504825"/>
          </a:xfrm>
          <a:prstGeom prst="rect">
            <a:avLst/>
          </a:prstGeom>
          <a:solidFill>
            <a:srgbClr val="99CCFF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/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r>
              <a:rPr lang="de-DE" altLang="de-DE" sz="2400" b="0">
                <a:ea typeface="ＭＳ Ｐゴシック" pitchFamily="1" charset="-128"/>
              </a:rPr>
              <a:t>P1</a:t>
            </a:r>
          </a:p>
        </p:txBody>
      </p:sp>
      <p:sp>
        <p:nvSpPr>
          <p:cNvPr id="25616" name="Text Box 13"/>
          <p:cNvSpPr txBox="1">
            <a:spLocks noChangeArrowheads="1"/>
          </p:cNvSpPr>
          <p:nvPr/>
        </p:nvSpPr>
        <p:spPr bwMode="auto">
          <a:xfrm>
            <a:off x="3681413" y="1835150"/>
            <a:ext cx="576262" cy="504825"/>
          </a:xfrm>
          <a:prstGeom prst="rect">
            <a:avLst/>
          </a:prstGeom>
          <a:solidFill>
            <a:srgbClr val="99CCFF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/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r>
              <a:rPr lang="de-DE" altLang="de-DE" sz="2400" b="0">
                <a:ea typeface="ＭＳ Ｐゴシック" pitchFamily="1" charset="-128"/>
              </a:rPr>
              <a:t>P1</a:t>
            </a:r>
          </a:p>
        </p:txBody>
      </p:sp>
      <p:sp>
        <p:nvSpPr>
          <p:cNvPr id="25617" name="Text Box 14"/>
          <p:cNvSpPr txBox="1">
            <a:spLocks noChangeArrowheads="1"/>
          </p:cNvSpPr>
          <p:nvPr/>
        </p:nvSpPr>
        <p:spPr bwMode="auto">
          <a:xfrm>
            <a:off x="441325" y="2482850"/>
            <a:ext cx="576263" cy="504825"/>
          </a:xfrm>
          <a:prstGeom prst="rect">
            <a:avLst/>
          </a:prstGeom>
          <a:solidFill>
            <a:srgbClr val="99CCFF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/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r>
              <a:rPr lang="de-DE" altLang="de-DE" sz="2400" b="0">
                <a:ea typeface="ＭＳ Ｐゴシック" pitchFamily="1" charset="-128"/>
              </a:rPr>
              <a:t>P2</a:t>
            </a:r>
          </a:p>
        </p:txBody>
      </p:sp>
      <p:sp>
        <p:nvSpPr>
          <p:cNvPr id="25618" name="Text Box 15"/>
          <p:cNvSpPr txBox="1">
            <a:spLocks noChangeArrowheads="1"/>
          </p:cNvSpPr>
          <p:nvPr/>
        </p:nvSpPr>
        <p:spPr bwMode="auto">
          <a:xfrm>
            <a:off x="1520825" y="2482850"/>
            <a:ext cx="576263" cy="504825"/>
          </a:xfrm>
          <a:prstGeom prst="rect">
            <a:avLst/>
          </a:prstGeom>
          <a:solidFill>
            <a:srgbClr val="99CCFF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/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r>
              <a:rPr lang="de-DE" altLang="de-DE" sz="2400" b="0">
                <a:ea typeface="ＭＳ Ｐゴシック" pitchFamily="1" charset="-128"/>
              </a:rPr>
              <a:t>P2</a:t>
            </a:r>
          </a:p>
        </p:txBody>
      </p:sp>
      <p:sp>
        <p:nvSpPr>
          <p:cNvPr id="25619" name="Text Box 16"/>
          <p:cNvSpPr txBox="1">
            <a:spLocks noChangeArrowheads="1"/>
          </p:cNvSpPr>
          <p:nvPr/>
        </p:nvSpPr>
        <p:spPr bwMode="auto">
          <a:xfrm>
            <a:off x="2600325" y="2482850"/>
            <a:ext cx="576263" cy="504825"/>
          </a:xfrm>
          <a:prstGeom prst="rect">
            <a:avLst/>
          </a:prstGeom>
          <a:solidFill>
            <a:srgbClr val="99CCFF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/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r>
              <a:rPr lang="de-DE" altLang="de-DE" sz="2400" b="0">
                <a:ea typeface="ＭＳ Ｐゴシック" pitchFamily="1" charset="-128"/>
              </a:rPr>
              <a:t>P2</a:t>
            </a:r>
          </a:p>
        </p:txBody>
      </p:sp>
      <p:sp>
        <p:nvSpPr>
          <p:cNvPr id="25620" name="Text Box 17"/>
          <p:cNvSpPr txBox="1">
            <a:spLocks noChangeArrowheads="1"/>
          </p:cNvSpPr>
          <p:nvPr/>
        </p:nvSpPr>
        <p:spPr bwMode="auto">
          <a:xfrm>
            <a:off x="3681413" y="2482850"/>
            <a:ext cx="576262" cy="504825"/>
          </a:xfrm>
          <a:prstGeom prst="rect">
            <a:avLst/>
          </a:prstGeom>
          <a:solidFill>
            <a:srgbClr val="99CCFF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/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r>
              <a:rPr lang="de-DE" altLang="de-DE" sz="2400" b="0">
                <a:ea typeface="ＭＳ Ｐゴシック" pitchFamily="1" charset="-128"/>
              </a:rPr>
              <a:t>P2</a:t>
            </a:r>
          </a:p>
        </p:txBody>
      </p:sp>
      <p:sp>
        <p:nvSpPr>
          <p:cNvPr id="25621" name="AutoShape 18"/>
          <p:cNvSpPr>
            <a:spLocks noChangeArrowheads="1"/>
          </p:cNvSpPr>
          <p:nvPr/>
        </p:nvSpPr>
        <p:spPr bwMode="auto">
          <a:xfrm>
            <a:off x="4329113" y="1187450"/>
            <a:ext cx="576262" cy="144463"/>
          </a:xfrm>
          <a:prstGeom prst="leftArrow">
            <a:avLst>
              <a:gd name="adj1" fmla="val 50000"/>
              <a:gd name="adj2" fmla="val 99725"/>
            </a:avLst>
          </a:prstGeom>
          <a:solidFill>
            <a:schemeClr val="tx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endParaRPr lang="de-DE" altLang="de-DE" sz="1800">
              <a:solidFill>
                <a:schemeClr val="hlink"/>
              </a:solidFill>
            </a:endParaRPr>
          </a:p>
        </p:txBody>
      </p:sp>
      <p:sp>
        <p:nvSpPr>
          <p:cNvPr id="25622" name="Text Box 19"/>
          <p:cNvSpPr txBox="1">
            <a:spLocks noChangeArrowheads="1"/>
          </p:cNvSpPr>
          <p:nvPr/>
        </p:nvSpPr>
        <p:spPr bwMode="auto">
          <a:xfrm>
            <a:off x="4976813" y="1042988"/>
            <a:ext cx="340360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r>
              <a:rPr lang="de-DE" altLang="de-DE" sz="2200">
                <a:solidFill>
                  <a:srgbClr val="4D4D4D"/>
                </a:solidFill>
                <a:ea typeface="ＭＳ Ｐゴシック" pitchFamily="1" charset="-128"/>
              </a:rPr>
              <a:t>Meldung zum Abitur zu Beginn von Q4</a:t>
            </a:r>
          </a:p>
        </p:txBody>
      </p:sp>
      <p:sp>
        <p:nvSpPr>
          <p:cNvPr id="25623" name="Text Box 20"/>
          <p:cNvSpPr txBox="1">
            <a:spLocks noChangeArrowheads="1"/>
          </p:cNvSpPr>
          <p:nvPr/>
        </p:nvSpPr>
        <p:spPr bwMode="auto">
          <a:xfrm>
            <a:off x="2168525" y="1835150"/>
            <a:ext cx="361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r>
              <a:rPr lang="de-DE" altLang="de-DE" sz="2400">
                <a:ea typeface="ＭＳ Ｐゴシック" pitchFamily="1" charset="-128"/>
              </a:rPr>
              <a:t>+</a:t>
            </a:r>
          </a:p>
        </p:txBody>
      </p:sp>
      <p:sp>
        <p:nvSpPr>
          <p:cNvPr id="25624" name="Text Box 21"/>
          <p:cNvSpPr txBox="1">
            <a:spLocks noChangeArrowheads="1"/>
          </p:cNvSpPr>
          <p:nvPr/>
        </p:nvSpPr>
        <p:spPr bwMode="auto">
          <a:xfrm>
            <a:off x="3249613" y="2482850"/>
            <a:ext cx="361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r>
              <a:rPr lang="de-DE" altLang="de-DE" sz="2400">
                <a:ea typeface="ＭＳ Ｐゴシック" pitchFamily="1" charset="-128"/>
              </a:rPr>
              <a:t>+</a:t>
            </a:r>
          </a:p>
        </p:txBody>
      </p:sp>
      <p:sp>
        <p:nvSpPr>
          <p:cNvPr id="25625" name="Text Box 22"/>
          <p:cNvSpPr txBox="1">
            <a:spLocks noChangeArrowheads="1"/>
          </p:cNvSpPr>
          <p:nvPr/>
        </p:nvSpPr>
        <p:spPr bwMode="auto">
          <a:xfrm>
            <a:off x="1079500" y="3608388"/>
            <a:ext cx="361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r>
              <a:rPr lang="de-DE" altLang="de-DE" sz="2400">
                <a:ea typeface="ＭＳ Ｐゴシック" pitchFamily="1" charset="-128"/>
              </a:rPr>
              <a:t>+</a:t>
            </a:r>
          </a:p>
        </p:txBody>
      </p:sp>
      <p:sp>
        <p:nvSpPr>
          <p:cNvPr id="25626" name="Text Box 23"/>
          <p:cNvSpPr txBox="1">
            <a:spLocks noChangeArrowheads="1"/>
          </p:cNvSpPr>
          <p:nvPr/>
        </p:nvSpPr>
        <p:spPr bwMode="auto">
          <a:xfrm>
            <a:off x="3249613" y="1835150"/>
            <a:ext cx="361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r>
              <a:rPr lang="de-DE" altLang="de-DE" sz="2400">
                <a:ea typeface="ＭＳ Ｐゴシック" pitchFamily="1" charset="-128"/>
              </a:rPr>
              <a:t>+</a:t>
            </a:r>
          </a:p>
        </p:txBody>
      </p:sp>
      <p:sp>
        <p:nvSpPr>
          <p:cNvPr id="25627" name="Text Box 24"/>
          <p:cNvSpPr txBox="1">
            <a:spLocks noChangeArrowheads="1"/>
          </p:cNvSpPr>
          <p:nvPr/>
        </p:nvSpPr>
        <p:spPr bwMode="auto">
          <a:xfrm>
            <a:off x="2168525" y="2482850"/>
            <a:ext cx="361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r>
              <a:rPr lang="de-DE" altLang="de-DE" sz="2400">
                <a:ea typeface="ＭＳ Ｐゴシック" pitchFamily="1" charset="-128"/>
              </a:rPr>
              <a:t>+</a:t>
            </a:r>
          </a:p>
        </p:txBody>
      </p:sp>
      <p:sp>
        <p:nvSpPr>
          <p:cNvPr id="25628" name="Text Box 25"/>
          <p:cNvSpPr txBox="1">
            <a:spLocks noChangeArrowheads="1"/>
          </p:cNvSpPr>
          <p:nvPr/>
        </p:nvSpPr>
        <p:spPr bwMode="auto">
          <a:xfrm>
            <a:off x="1089025" y="2482850"/>
            <a:ext cx="361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r>
              <a:rPr lang="de-DE" altLang="de-DE" sz="2400">
                <a:ea typeface="ＭＳ Ｐゴシック" pitchFamily="1" charset="-128"/>
              </a:rPr>
              <a:t>+</a:t>
            </a:r>
          </a:p>
        </p:txBody>
      </p:sp>
      <p:sp>
        <p:nvSpPr>
          <p:cNvPr id="25629" name="Text Box 26"/>
          <p:cNvSpPr txBox="1">
            <a:spLocks noChangeArrowheads="1"/>
          </p:cNvSpPr>
          <p:nvPr/>
        </p:nvSpPr>
        <p:spPr bwMode="auto">
          <a:xfrm>
            <a:off x="1089025" y="1835150"/>
            <a:ext cx="361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r>
              <a:rPr lang="de-DE" altLang="de-DE" sz="2400">
                <a:ea typeface="ＭＳ Ｐゴシック" pitchFamily="1" charset="-128"/>
              </a:rPr>
              <a:t>+</a:t>
            </a:r>
          </a:p>
        </p:txBody>
      </p:sp>
      <p:sp>
        <p:nvSpPr>
          <p:cNvPr id="25630" name="Text Box 27"/>
          <p:cNvSpPr txBox="1">
            <a:spLocks noChangeArrowheads="1"/>
          </p:cNvSpPr>
          <p:nvPr/>
        </p:nvSpPr>
        <p:spPr bwMode="auto">
          <a:xfrm>
            <a:off x="441325" y="3059113"/>
            <a:ext cx="3816350" cy="346075"/>
          </a:xfrm>
          <a:prstGeom prst="rect">
            <a:avLst/>
          </a:prstGeom>
          <a:solidFill>
            <a:srgbClr val="99CCFF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r>
              <a:rPr lang="de-DE" altLang="de-DE" sz="1600" b="0">
                <a:ea typeface="ＭＳ Ｐゴシック" pitchFamily="1" charset="-128"/>
              </a:rPr>
              <a:t>8 Leistungskurse (P1 und P2)</a:t>
            </a:r>
          </a:p>
        </p:txBody>
      </p:sp>
      <p:sp>
        <p:nvSpPr>
          <p:cNvPr id="25631" name="Text Box 28"/>
          <p:cNvSpPr txBox="1">
            <a:spLocks noChangeArrowheads="1"/>
          </p:cNvSpPr>
          <p:nvPr/>
        </p:nvSpPr>
        <p:spPr bwMode="auto">
          <a:xfrm>
            <a:off x="431800" y="3608388"/>
            <a:ext cx="576263" cy="504825"/>
          </a:xfrm>
          <a:prstGeom prst="rect">
            <a:avLst/>
          </a:prstGeom>
          <a:solidFill>
            <a:srgbClr val="FFCC00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/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r>
              <a:rPr lang="de-DE" altLang="de-DE" sz="2400" b="0">
                <a:ea typeface="ＭＳ Ｐゴシック" pitchFamily="1" charset="-128"/>
              </a:rPr>
              <a:t>P3</a:t>
            </a:r>
          </a:p>
        </p:txBody>
      </p:sp>
      <p:sp>
        <p:nvSpPr>
          <p:cNvPr id="25632" name="Text Box 29"/>
          <p:cNvSpPr txBox="1">
            <a:spLocks noChangeArrowheads="1"/>
          </p:cNvSpPr>
          <p:nvPr/>
        </p:nvSpPr>
        <p:spPr bwMode="auto">
          <a:xfrm>
            <a:off x="1511300" y="3608388"/>
            <a:ext cx="576263" cy="504825"/>
          </a:xfrm>
          <a:prstGeom prst="rect">
            <a:avLst/>
          </a:prstGeom>
          <a:solidFill>
            <a:srgbClr val="FFCC00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/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r>
              <a:rPr lang="de-DE" altLang="de-DE" sz="2400" b="0">
                <a:ea typeface="ＭＳ Ｐゴシック" pitchFamily="1" charset="-128"/>
              </a:rPr>
              <a:t>P3</a:t>
            </a:r>
          </a:p>
        </p:txBody>
      </p:sp>
      <p:sp>
        <p:nvSpPr>
          <p:cNvPr id="25633" name="Text Box 30"/>
          <p:cNvSpPr txBox="1">
            <a:spLocks noChangeArrowheads="1"/>
          </p:cNvSpPr>
          <p:nvPr/>
        </p:nvSpPr>
        <p:spPr bwMode="auto">
          <a:xfrm>
            <a:off x="2590800" y="3608388"/>
            <a:ext cx="576263" cy="504825"/>
          </a:xfrm>
          <a:prstGeom prst="rect">
            <a:avLst/>
          </a:prstGeom>
          <a:solidFill>
            <a:srgbClr val="FFCC00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/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r>
              <a:rPr lang="de-DE" altLang="de-DE" sz="2400" b="0">
                <a:ea typeface="ＭＳ Ｐゴシック" pitchFamily="1" charset="-128"/>
              </a:rPr>
              <a:t>P3</a:t>
            </a:r>
          </a:p>
        </p:txBody>
      </p:sp>
      <p:sp>
        <p:nvSpPr>
          <p:cNvPr id="25634" name="Text Box 31"/>
          <p:cNvSpPr txBox="1">
            <a:spLocks noChangeArrowheads="1"/>
          </p:cNvSpPr>
          <p:nvPr/>
        </p:nvSpPr>
        <p:spPr bwMode="auto">
          <a:xfrm>
            <a:off x="3671888" y="3608388"/>
            <a:ext cx="576262" cy="504825"/>
          </a:xfrm>
          <a:prstGeom prst="rect">
            <a:avLst/>
          </a:prstGeom>
          <a:solidFill>
            <a:srgbClr val="FFCC00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/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r>
              <a:rPr lang="de-DE" altLang="de-DE" sz="2400" b="0">
                <a:ea typeface="ＭＳ Ｐゴシック" pitchFamily="1" charset="-128"/>
              </a:rPr>
              <a:t>P3</a:t>
            </a:r>
          </a:p>
        </p:txBody>
      </p:sp>
      <p:sp>
        <p:nvSpPr>
          <p:cNvPr id="25635" name="Text Box 32"/>
          <p:cNvSpPr txBox="1">
            <a:spLocks noChangeArrowheads="1"/>
          </p:cNvSpPr>
          <p:nvPr/>
        </p:nvSpPr>
        <p:spPr bwMode="auto">
          <a:xfrm>
            <a:off x="430213" y="4256088"/>
            <a:ext cx="576262" cy="504825"/>
          </a:xfrm>
          <a:prstGeom prst="rect">
            <a:avLst/>
          </a:prstGeom>
          <a:solidFill>
            <a:srgbClr val="FFCC00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/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r>
              <a:rPr lang="de-DE" altLang="de-DE" sz="2400" b="0">
                <a:ea typeface="ＭＳ Ｐゴシック" pitchFamily="1" charset="-128"/>
              </a:rPr>
              <a:t>P4</a:t>
            </a:r>
          </a:p>
        </p:txBody>
      </p:sp>
      <p:sp>
        <p:nvSpPr>
          <p:cNvPr id="25636" name="Text Box 33"/>
          <p:cNvSpPr txBox="1">
            <a:spLocks noChangeArrowheads="1"/>
          </p:cNvSpPr>
          <p:nvPr/>
        </p:nvSpPr>
        <p:spPr bwMode="auto">
          <a:xfrm>
            <a:off x="431800" y="4903788"/>
            <a:ext cx="576263" cy="504825"/>
          </a:xfrm>
          <a:prstGeom prst="rect">
            <a:avLst/>
          </a:prstGeom>
          <a:solidFill>
            <a:srgbClr val="FFCC00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/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r>
              <a:rPr lang="de-DE" altLang="de-DE" sz="2400" b="0">
                <a:ea typeface="ＭＳ Ｐゴシック" pitchFamily="1" charset="-128"/>
              </a:rPr>
              <a:t>P5</a:t>
            </a:r>
          </a:p>
        </p:txBody>
      </p:sp>
      <p:sp>
        <p:nvSpPr>
          <p:cNvPr id="25637" name="Text Box 34"/>
          <p:cNvSpPr txBox="1">
            <a:spLocks noChangeArrowheads="1"/>
          </p:cNvSpPr>
          <p:nvPr/>
        </p:nvSpPr>
        <p:spPr bwMode="auto">
          <a:xfrm>
            <a:off x="476250" y="5543550"/>
            <a:ext cx="3816350" cy="590550"/>
          </a:xfrm>
          <a:prstGeom prst="rect">
            <a:avLst/>
          </a:prstGeom>
          <a:solidFill>
            <a:srgbClr val="FFCC00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r>
              <a:rPr lang="de-DE" altLang="de-DE" sz="1600" b="0">
                <a:ea typeface="ＭＳ Ｐゴシック" pitchFamily="1" charset="-128"/>
              </a:rPr>
              <a:t>12 Grundkurse (P3, P4 und P5) und 12 weitere Grundkurse</a:t>
            </a:r>
          </a:p>
        </p:txBody>
      </p:sp>
      <p:sp>
        <p:nvSpPr>
          <p:cNvPr id="25638" name="Text Box 35"/>
          <p:cNvSpPr txBox="1">
            <a:spLocks noChangeArrowheads="1"/>
          </p:cNvSpPr>
          <p:nvPr/>
        </p:nvSpPr>
        <p:spPr bwMode="auto">
          <a:xfrm>
            <a:off x="1511300" y="4256088"/>
            <a:ext cx="576263" cy="504825"/>
          </a:xfrm>
          <a:prstGeom prst="rect">
            <a:avLst/>
          </a:prstGeom>
          <a:solidFill>
            <a:srgbClr val="FFCC00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/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r>
              <a:rPr lang="de-DE" altLang="de-DE" sz="2400" b="0">
                <a:ea typeface="ＭＳ Ｐゴシック" pitchFamily="1" charset="-128"/>
              </a:rPr>
              <a:t>P4</a:t>
            </a:r>
          </a:p>
        </p:txBody>
      </p:sp>
      <p:sp>
        <p:nvSpPr>
          <p:cNvPr id="25639" name="Text Box 36"/>
          <p:cNvSpPr txBox="1">
            <a:spLocks noChangeArrowheads="1"/>
          </p:cNvSpPr>
          <p:nvPr/>
        </p:nvSpPr>
        <p:spPr bwMode="auto">
          <a:xfrm>
            <a:off x="2590800" y="4256088"/>
            <a:ext cx="576263" cy="504825"/>
          </a:xfrm>
          <a:prstGeom prst="rect">
            <a:avLst/>
          </a:prstGeom>
          <a:solidFill>
            <a:srgbClr val="FFCC00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/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r>
              <a:rPr lang="de-DE" altLang="de-DE" sz="2400" b="0">
                <a:ea typeface="ＭＳ Ｐゴシック" pitchFamily="1" charset="-128"/>
              </a:rPr>
              <a:t>P4</a:t>
            </a:r>
          </a:p>
        </p:txBody>
      </p:sp>
      <p:sp>
        <p:nvSpPr>
          <p:cNvPr id="25640" name="Text Box 37"/>
          <p:cNvSpPr txBox="1">
            <a:spLocks noChangeArrowheads="1"/>
          </p:cNvSpPr>
          <p:nvPr/>
        </p:nvSpPr>
        <p:spPr bwMode="auto">
          <a:xfrm>
            <a:off x="3671888" y="4256088"/>
            <a:ext cx="576262" cy="504825"/>
          </a:xfrm>
          <a:prstGeom prst="rect">
            <a:avLst/>
          </a:prstGeom>
          <a:solidFill>
            <a:srgbClr val="FFCC00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/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r>
              <a:rPr lang="de-DE" altLang="de-DE" sz="2400" b="0">
                <a:ea typeface="ＭＳ Ｐゴシック" pitchFamily="1" charset="-128"/>
              </a:rPr>
              <a:t>P4</a:t>
            </a:r>
          </a:p>
        </p:txBody>
      </p:sp>
      <p:sp>
        <p:nvSpPr>
          <p:cNvPr id="25641" name="Text Box 38"/>
          <p:cNvSpPr txBox="1">
            <a:spLocks noChangeArrowheads="1"/>
          </p:cNvSpPr>
          <p:nvPr/>
        </p:nvSpPr>
        <p:spPr bwMode="auto">
          <a:xfrm>
            <a:off x="1511300" y="4903788"/>
            <a:ext cx="576263" cy="504825"/>
          </a:xfrm>
          <a:prstGeom prst="rect">
            <a:avLst/>
          </a:prstGeom>
          <a:solidFill>
            <a:srgbClr val="FFCC00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/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r>
              <a:rPr lang="de-DE" altLang="de-DE" sz="2400" b="0">
                <a:ea typeface="ＭＳ Ｐゴシック" pitchFamily="1" charset="-128"/>
              </a:rPr>
              <a:t>P5</a:t>
            </a:r>
          </a:p>
        </p:txBody>
      </p:sp>
      <p:sp>
        <p:nvSpPr>
          <p:cNvPr id="25642" name="Text Box 39"/>
          <p:cNvSpPr txBox="1">
            <a:spLocks noChangeArrowheads="1"/>
          </p:cNvSpPr>
          <p:nvPr/>
        </p:nvSpPr>
        <p:spPr bwMode="auto">
          <a:xfrm>
            <a:off x="2590800" y="4903788"/>
            <a:ext cx="576263" cy="504825"/>
          </a:xfrm>
          <a:prstGeom prst="rect">
            <a:avLst/>
          </a:prstGeom>
          <a:solidFill>
            <a:srgbClr val="FFCC00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/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r>
              <a:rPr lang="de-DE" altLang="de-DE" sz="2400" b="0">
                <a:ea typeface="ＭＳ Ｐゴシック" pitchFamily="1" charset="-128"/>
              </a:rPr>
              <a:t>P5</a:t>
            </a:r>
          </a:p>
        </p:txBody>
      </p:sp>
      <p:sp>
        <p:nvSpPr>
          <p:cNvPr id="25643" name="Text Box 40"/>
          <p:cNvSpPr txBox="1">
            <a:spLocks noChangeArrowheads="1"/>
          </p:cNvSpPr>
          <p:nvPr/>
        </p:nvSpPr>
        <p:spPr bwMode="auto">
          <a:xfrm>
            <a:off x="3671888" y="4903788"/>
            <a:ext cx="576262" cy="504825"/>
          </a:xfrm>
          <a:prstGeom prst="rect">
            <a:avLst/>
          </a:prstGeom>
          <a:solidFill>
            <a:srgbClr val="FFCC00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/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r>
              <a:rPr lang="de-DE" altLang="de-DE" sz="2400" b="0">
                <a:ea typeface="ＭＳ Ｐゴシック" pitchFamily="1" charset="-128"/>
              </a:rPr>
              <a:t>P5</a:t>
            </a:r>
          </a:p>
        </p:txBody>
      </p:sp>
      <p:sp>
        <p:nvSpPr>
          <p:cNvPr id="25644" name="Text Box 41"/>
          <p:cNvSpPr txBox="1">
            <a:spLocks noChangeArrowheads="1"/>
          </p:cNvSpPr>
          <p:nvPr/>
        </p:nvSpPr>
        <p:spPr bwMode="auto">
          <a:xfrm>
            <a:off x="3240088" y="3608388"/>
            <a:ext cx="361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r>
              <a:rPr lang="de-DE" altLang="de-DE" sz="2400">
                <a:ea typeface="ＭＳ Ｐゴシック" pitchFamily="1" charset="-128"/>
              </a:rPr>
              <a:t>+</a:t>
            </a:r>
          </a:p>
        </p:txBody>
      </p:sp>
      <p:sp>
        <p:nvSpPr>
          <p:cNvPr id="25645" name="Text Box 42"/>
          <p:cNvSpPr txBox="1">
            <a:spLocks noChangeArrowheads="1"/>
          </p:cNvSpPr>
          <p:nvPr/>
        </p:nvSpPr>
        <p:spPr bwMode="auto">
          <a:xfrm>
            <a:off x="3240088" y="4903788"/>
            <a:ext cx="361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r>
              <a:rPr lang="de-DE" altLang="de-DE" sz="2400">
                <a:ea typeface="ＭＳ Ｐゴシック" pitchFamily="1" charset="-128"/>
              </a:rPr>
              <a:t>+</a:t>
            </a:r>
          </a:p>
        </p:txBody>
      </p:sp>
      <p:sp>
        <p:nvSpPr>
          <p:cNvPr id="25646" name="Text Box 43"/>
          <p:cNvSpPr txBox="1">
            <a:spLocks noChangeArrowheads="1"/>
          </p:cNvSpPr>
          <p:nvPr/>
        </p:nvSpPr>
        <p:spPr bwMode="auto">
          <a:xfrm>
            <a:off x="3240088" y="4256088"/>
            <a:ext cx="361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r>
              <a:rPr lang="de-DE" altLang="de-DE" sz="2400">
                <a:ea typeface="ＭＳ Ｐゴシック" pitchFamily="1" charset="-128"/>
              </a:rPr>
              <a:t>+</a:t>
            </a:r>
          </a:p>
        </p:txBody>
      </p:sp>
      <p:sp>
        <p:nvSpPr>
          <p:cNvPr id="25647" name="Text Box 44"/>
          <p:cNvSpPr txBox="1">
            <a:spLocks noChangeArrowheads="1"/>
          </p:cNvSpPr>
          <p:nvPr/>
        </p:nvSpPr>
        <p:spPr bwMode="auto">
          <a:xfrm>
            <a:off x="2159000" y="3608388"/>
            <a:ext cx="361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r>
              <a:rPr lang="de-DE" altLang="de-DE" sz="2400">
                <a:ea typeface="ＭＳ Ｐゴシック" pitchFamily="1" charset="-128"/>
              </a:rPr>
              <a:t>+</a:t>
            </a:r>
          </a:p>
        </p:txBody>
      </p:sp>
      <p:sp>
        <p:nvSpPr>
          <p:cNvPr id="25648" name="Text Box 45"/>
          <p:cNvSpPr txBox="1">
            <a:spLocks noChangeArrowheads="1"/>
          </p:cNvSpPr>
          <p:nvPr/>
        </p:nvSpPr>
        <p:spPr bwMode="auto">
          <a:xfrm>
            <a:off x="2159000" y="4903788"/>
            <a:ext cx="361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r>
              <a:rPr lang="de-DE" altLang="de-DE" sz="2400">
                <a:ea typeface="ＭＳ Ｐゴシック" pitchFamily="1" charset="-128"/>
              </a:rPr>
              <a:t>+</a:t>
            </a:r>
          </a:p>
        </p:txBody>
      </p:sp>
      <p:sp>
        <p:nvSpPr>
          <p:cNvPr id="25649" name="Text Box 46"/>
          <p:cNvSpPr txBox="1">
            <a:spLocks noChangeArrowheads="1"/>
          </p:cNvSpPr>
          <p:nvPr/>
        </p:nvSpPr>
        <p:spPr bwMode="auto">
          <a:xfrm>
            <a:off x="2159000" y="4256088"/>
            <a:ext cx="361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r>
              <a:rPr lang="de-DE" altLang="de-DE" sz="2400">
                <a:ea typeface="ＭＳ Ｐゴシック" pitchFamily="1" charset="-128"/>
              </a:rPr>
              <a:t>+</a:t>
            </a:r>
          </a:p>
        </p:txBody>
      </p:sp>
      <p:sp>
        <p:nvSpPr>
          <p:cNvPr id="25650" name="Text Box 47"/>
          <p:cNvSpPr txBox="1">
            <a:spLocks noChangeArrowheads="1"/>
          </p:cNvSpPr>
          <p:nvPr/>
        </p:nvSpPr>
        <p:spPr bwMode="auto">
          <a:xfrm>
            <a:off x="1079500" y="4903788"/>
            <a:ext cx="361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r>
              <a:rPr lang="de-DE" altLang="de-DE" sz="2400">
                <a:ea typeface="ＭＳ Ｐゴシック" pitchFamily="1" charset="-128"/>
              </a:rPr>
              <a:t>+</a:t>
            </a:r>
          </a:p>
        </p:txBody>
      </p:sp>
      <p:sp>
        <p:nvSpPr>
          <p:cNvPr id="25651" name="Text Box 48"/>
          <p:cNvSpPr txBox="1">
            <a:spLocks noChangeArrowheads="1"/>
          </p:cNvSpPr>
          <p:nvPr/>
        </p:nvSpPr>
        <p:spPr bwMode="auto">
          <a:xfrm>
            <a:off x="1079500" y="4256088"/>
            <a:ext cx="361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r>
              <a:rPr lang="de-DE" altLang="de-DE" sz="2400">
                <a:ea typeface="ＭＳ Ｐゴシック" pitchFamily="1" charset="-128"/>
              </a:rPr>
              <a:t>+</a:t>
            </a:r>
          </a:p>
        </p:txBody>
      </p:sp>
      <p:sp>
        <p:nvSpPr>
          <p:cNvPr id="25652" name="Text Box 49"/>
          <p:cNvSpPr txBox="1">
            <a:spLocks noChangeArrowheads="1"/>
          </p:cNvSpPr>
          <p:nvPr/>
        </p:nvSpPr>
        <p:spPr bwMode="auto">
          <a:xfrm>
            <a:off x="4830763" y="2122488"/>
            <a:ext cx="5064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r>
              <a:rPr lang="de-DE" altLang="de-DE" sz="2400">
                <a:ea typeface="ＭＳ Ｐゴシック" pitchFamily="1" charset="-128"/>
              </a:rPr>
              <a:t>+</a:t>
            </a:r>
          </a:p>
        </p:txBody>
      </p:sp>
      <p:sp>
        <p:nvSpPr>
          <p:cNvPr id="25653" name="Line 50"/>
          <p:cNvSpPr>
            <a:spLocks noChangeShapeType="1"/>
          </p:cNvSpPr>
          <p:nvPr/>
        </p:nvSpPr>
        <p:spPr bwMode="auto">
          <a:xfrm>
            <a:off x="4400550" y="2051050"/>
            <a:ext cx="431800" cy="2159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25654" name="Line 51"/>
          <p:cNvSpPr>
            <a:spLocks noChangeShapeType="1"/>
          </p:cNvSpPr>
          <p:nvPr/>
        </p:nvSpPr>
        <p:spPr bwMode="auto">
          <a:xfrm flipV="1">
            <a:off x="4400550" y="2554288"/>
            <a:ext cx="431800" cy="2159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25655" name="Line 52"/>
          <p:cNvSpPr>
            <a:spLocks noChangeShapeType="1"/>
          </p:cNvSpPr>
          <p:nvPr/>
        </p:nvSpPr>
        <p:spPr bwMode="auto">
          <a:xfrm>
            <a:off x="4392613" y="3878263"/>
            <a:ext cx="649287" cy="3587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25656" name="Line 53"/>
          <p:cNvSpPr>
            <a:spLocks noChangeShapeType="1"/>
          </p:cNvSpPr>
          <p:nvPr/>
        </p:nvSpPr>
        <p:spPr bwMode="auto">
          <a:xfrm flipV="1">
            <a:off x="4392613" y="4733925"/>
            <a:ext cx="628650" cy="431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25657" name="Line 54"/>
          <p:cNvSpPr>
            <a:spLocks noChangeShapeType="1"/>
          </p:cNvSpPr>
          <p:nvPr/>
        </p:nvSpPr>
        <p:spPr bwMode="auto">
          <a:xfrm>
            <a:off x="4346575" y="4554538"/>
            <a:ext cx="503238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25658" name="Text Box 55"/>
          <p:cNvSpPr txBox="1">
            <a:spLocks noChangeArrowheads="1"/>
          </p:cNvSpPr>
          <p:nvPr/>
        </p:nvSpPr>
        <p:spPr bwMode="auto">
          <a:xfrm>
            <a:off x="4886325" y="4373563"/>
            <a:ext cx="5064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r>
              <a:rPr lang="de-DE" altLang="de-DE" sz="2400">
                <a:ea typeface="ＭＳ Ｐゴシック" pitchFamily="1" charset="-128"/>
              </a:rPr>
              <a:t>+</a:t>
            </a:r>
          </a:p>
        </p:txBody>
      </p:sp>
      <p:sp>
        <p:nvSpPr>
          <p:cNvPr id="25659" name="AutoShape 56"/>
          <p:cNvSpPr>
            <a:spLocks noChangeArrowheads="1"/>
          </p:cNvSpPr>
          <p:nvPr/>
        </p:nvSpPr>
        <p:spPr bwMode="auto">
          <a:xfrm>
            <a:off x="5265738" y="1979613"/>
            <a:ext cx="1512887" cy="935037"/>
          </a:xfrm>
          <a:prstGeom prst="plaque">
            <a:avLst>
              <a:gd name="adj" fmla="val 16667"/>
            </a:avLst>
          </a:prstGeom>
          <a:solidFill>
            <a:srgbClr val="99FF33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endParaRPr lang="de-DE" altLang="de-DE" sz="1800">
              <a:solidFill>
                <a:schemeClr val="hlink"/>
              </a:solidFill>
            </a:endParaRPr>
          </a:p>
        </p:txBody>
      </p:sp>
      <p:sp>
        <p:nvSpPr>
          <p:cNvPr id="25660" name="Text Box 57"/>
          <p:cNvSpPr txBox="1">
            <a:spLocks noChangeArrowheads="1"/>
          </p:cNvSpPr>
          <p:nvPr/>
        </p:nvSpPr>
        <p:spPr bwMode="auto">
          <a:xfrm>
            <a:off x="5121275" y="1981200"/>
            <a:ext cx="1728788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99FF33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r>
              <a:rPr lang="de-DE" altLang="de-DE" sz="2000" b="0">
                <a:ea typeface="ＭＳ Ｐゴシック" pitchFamily="1" charset="-128"/>
              </a:rPr>
              <a:t>5 LK mit mind. 05 Punkten?</a:t>
            </a:r>
          </a:p>
        </p:txBody>
      </p:sp>
      <p:sp>
        <p:nvSpPr>
          <p:cNvPr id="25661" name="AutoShape 58"/>
          <p:cNvSpPr>
            <a:spLocks noChangeArrowheads="1"/>
          </p:cNvSpPr>
          <p:nvPr/>
        </p:nvSpPr>
        <p:spPr bwMode="auto">
          <a:xfrm>
            <a:off x="5337175" y="4284663"/>
            <a:ext cx="1512888" cy="935037"/>
          </a:xfrm>
          <a:prstGeom prst="plaque">
            <a:avLst>
              <a:gd name="adj" fmla="val 16667"/>
            </a:avLst>
          </a:prstGeom>
          <a:solidFill>
            <a:srgbClr val="99FF33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endParaRPr lang="de-DE" altLang="de-DE" sz="1800">
              <a:solidFill>
                <a:schemeClr val="hlink"/>
              </a:solidFill>
            </a:endParaRPr>
          </a:p>
        </p:txBody>
      </p:sp>
      <p:sp>
        <p:nvSpPr>
          <p:cNvPr id="25662" name="Text Box 59"/>
          <p:cNvSpPr txBox="1">
            <a:spLocks noChangeArrowheads="1"/>
          </p:cNvSpPr>
          <p:nvPr/>
        </p:nvSpPr>
        <p:spPr bwMode="auto">
          <a:xfrm>
            <a:off x="5202238" y="4194175"/>
            <a:ext cx="1728787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r>
              <a:rPr lang="de-DE" altLang="de-DE" sz="2000" b="0">
                <a:ea typeface="ＭＳ Ｐゴシック" pitchFamily="1" charset="-128"/>
              </a:rPr>
              <a:t>18 GK mit mind. 05 Punkten?</a:t>
            </a:r>
          </a:p>
        </p:txBody>
      </p:sp>
      <p:sp>
        <p:nvSpPr>
          <p:cNvPr id="25663" name="Line 60"/>
          <p:cNvSpPr>
            <a:spLocks noChangeShapeType="1"/>
          </p:cNvSpPr>
          <p:nvPr/>
        </p:nvSpPr>
        <p:spPr bwMode="auto">
          <a:xfrm flipV="1">
            <a:off x="6057900" y="3852863"/>
            <a:ext cx="0" cy="3587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25664" name="Line 61"/>
          <p:cNvSpPr>
            <a:spLocks noChangeShapeType="1"/>
          </p:cNvSpPr>
          <p:nvPr/>
        </p:nvSpPr>
        <p:spPr bwMode="auto">
          <a:xfrm rot="10800000" flipV="1">
            <a:off x="6057900" y="2987675"/>
            <a:ext cx="0" cy="3587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25665" name="Text Box 62"/>
          <p:cNvSpPr txBox="1">
            <a:spLocks noChangeArrowheads="1"/>
          </p:cNvSpPr>
          <p:nvPr/>
        </p:nvSpPr>
        <p:spPr bwMode="auto">
          <a:xfrm>
            <a:off x="4976813" y="3382963"/>
            <a:ext cx="2159000" cy="406400"/>
          </a:xfrm>
          <a:prstGeom prst="rect">
            <a:avLst/>
          </a:prstGeom>
          <a:solidFill>
            <a:srgbClr val="FF99CC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r>
              <a:rPr lang="de-DE" altLang="de-DE" sz="2000" b="0">
                <a:ea typeface="ＭＳ Ｐゴシック" pitchFamily="1" charset="-128"/>
              </a:rPr>
              <a:t>keine Zulassung</a:t>
            </a:r>
          </a:p>
        </p:txBody>
      </p:sp>
      <p:sp>
        <p:nvSpPr>
          <p:cNvPr id="25666" name="Text Box 63"/>
          <p:cNvSpPr txBox="1">
            <a:spLocks noChangeArrowheads="1"/>
          </p:cNvSpPr>
          <p:nvPr/>
        </p:nvSpPr>
        <p:spPr bwMode="auto">
          <a:xfrm>
            <a:off x="6129338" y="3851275"/>
            <a:ext cx="719137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r>
              <a:rPr lang="de-DE" altLang="de-DE" sz="1800" b="0">
                <a:ea typeface="ＭＳ Ｐゴシック" pitchFamily="1" charset="-128"/>
              </a:rPr>
              <a:t>nein</a:t>
            </a:r>
          </a:p>
        </p:txBody>
      </p:sp>
      <p:sp>
        <p:nvSpPr>
          <p:cNvPr id="25667" name="Text Box 64"/>
          <p:cNvSpPr txBox="1">
            <a:spLocks noChangeArrowheads="1"/>
          </p:cNvSpPr>
          <p:nvPr/>
        </p:nvSpPr>
        <p:spPr bwMode="auto">
          <a:xfrm>
            <a:off x="6129338" y="2987675"/>
            <a:ext cx="719137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r>
              <a:rPr lang="de-DE" altLang="de-DE" sz="1800" b="0">
                <a:ea typeface="ＭＳ Ｐゴシック" pitchFamily="1" charset="-128"/>
              </a:rPr>
              <a:t>nein</a:t>
            </a:r>
          </a:p>
        </p:txBody>
      </p:sp>
      <p:sp>
        <p:nvSpPr>
          <p:cNvPr id="25668" name="Line 65"/>
          <p:cNvSpPr>
            <a:spLocks noChangeShapeType="1"/>
          </p:cNvSpPr>
          <p:nvPr/>
        </p:nvSpPr>
        <p:spPr bwMode="auto">
          <a:xfrm rot="5400000" flipV="1">
            <a:off x="7209632" y="2051844"/>
            <a:ext cx="0" cy="719137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25669" name="Line 66"/>
          <p:cNvSpPr>
            <a:spLocks noChangeShapeType="1"/>
          </p:cNvSpPr>
          <p:nvPr/>
        </p:nvSpPr>
        <p:spPr bwMode="auto">
          <a:xfrm rot="5400000" flipV="1">
            <a:off x="7281863" y="4427537"/>
            <a:ext cx="0" cy="7207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25670" name="Oval 67"/>
          <p:cNvSpPr>
            <a:spLocks noChangeArrowheads="1"/>
          </p:cNvSpPr>
          <p:nvPr/>
        </p:nvSpPr>
        <p:spPr bwMode="auto">
          <a:xfrm>
            <a:off x="6992938" y="2482850"/>
            <a:ext cx="431800" cy="431800"/>
          </a:xfrm>
          <a:prstGeom prst="ellipse">
            <a:avLst/>
          </a:prstGeom>
          <a:solidFill>
            <a:srgbClr val="99FF33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r>
              <a:rPr lang="de-DE" altLang="de-DE" sz="2000" b="0">
                <a:ea typeface="ＭＳ Ｐゴシック" pitchFamily="1" charset="-128"/>
              </a:rPr>
              <a:t>x 2</a:t>
            </a:r>
          </a:p>
        </p:txBody>
      </p:sp>
      <p:sp>
        <p:nvSpPr>
          <p:cNvPr id="25671" name="Text Box 68"/>
          <p:cNvSpPr txBox="1">
            <a:spLocks noChangeArrowheads="1"/>
          </p:cNvSpPr>
          <p:nvPr/>
        </p:nvSpPr>
        <p:spPr bwMode="auto">
          <a:xfrm>
            <a:off x="7569200" y="2122488"/>
            <a:ext cx="122555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r>
              <a:rPr lang="de-DE" altLang="de-DE" sz="2000">
                <a:ea typeface="ＭＳ Ｐゴシック" pitchFamily="1" charset="-128"/>
              </a:rPr>
              <a:t>80-240 Punkte</a:t>
            </a:r>
          </a:p>
        </p:txBody>
      </p:sp>
      <p:sp>
        <p:nvSpPr>
          <p:cNvPr id="25672" name="Text Box 69"/>
          <p:cNvSpPr txBox="1">
            <a:spLocks noChangeArrowheads="1"/>
          </p:cNvSpPr>
          <p:nvPr/>
        </p:nvSpPr>
        <p:spPr bwMode="auto">
          <a:xfrm>
            <a:off x="7569200" y="4427538"/>
            <a:ext cx="122555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r>
              <a:rPr lang="de-DE" altLang="de-DE" sz="2000">
                <a:ea typeface="ＭＳ Ｐゴシック" pitchFamily="1" charset="-128"/>
              </a:rPr>
              <a:t>120-360 Punkte</a:t>
            </a:r>
          </a:p>
        </p:txBody>
      </p:sp>
      <p:sp>
        <p:nvSpPr>
          <p:cNvPr id="25673" name="Text Box 70"/>
          <p:cNvSpPr txBox="1">
            <a:spLocks noChangeArrowheads="1"/>
          </p:cNvSpPr>
          <p:nvPr/>
        </p:nvSpPr>
        <p:spPr bwMode="auto">
          <a:xfrm>
            <a:off x="6850063" y="2051050"/>
            <a:ext cx="719137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r>
              <a:rPr lang="de-DE" altLang="de-DE" sz="1800" b="0">
                <a:ea typeface="ＭＳ Ｐゴシック" pitchFamily="1" charset="-128"/>
              </a:rPr>
              <a:t>ja</a:t>
            </a:r>
          </a:p>
        </p:txBody>
      </p:sp>
      <p:sp>
        <p:nvSpPr>
          <p:cNvPr id="25674" name="Text Box 71"/>
          <p:cNvSpPr txBox="1">
            <a:spLocks noChangeArrowheads="1"/>
          </p:cNvSpPr>
          <p:nvPr/>
        </p:nvSpPr>
        <p:spPr bwMode="auto">
          <a:xfrm>
            <a:off x="6921500" y="4421188"/>
            <a:ext cx="719138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r>
              <a:rPr lang="de-DE" altLang="de-DE" sz="1800" b="0">
                <a:ea typeface="ＭＳ Ｐゴシック" pitchFamily="1" charset="-128"/>
              </a:rPr>
              <a:t>ja</a:t>
            </a:r>
          </a:p>
        </p:txBody>
      </p:sp>
    </p:spTree>
  </p:cSld>
  <p:clrMapOvr>
    <a:masterClrMapping/>
  </p:clrMapOvr>
  <p:transition/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Foliennummernplatzhalt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de-DE" altLang="de-DE" sz="1200"/>
              <a:t>Folie </a:t>
            </a:r>
            <a:fld id="{6C775DF4-EA6D-407C-BF91-5C6C69E8082D}" type="slidenum">
              <a:rPr lang="de-DE" altLang="de-DE" sz="1200"/>
              <a:pPr algn="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26</a:t>
            </a:fld>
            <a:endParaRPr lang="de-DE" altLang="de-DE" sz="1200"/>
          </a:p>
        </p:txBody>
      </p:sp>
      <p:sp>
        <p:nvSpPr>
          <p:cNvPr id="26627" name="Datumsplatzhalter 4"/>
          <p:cNvSpPr>
            <a:spLocks noGrp="1"/>
          </p:cNvSpPr>
          <p:nvPr>
            <p:ph type="dt" sz="quarter" idx="11"/>
          </p:nvPr>
        </p:nvSpPr>
        <p:spPr>
          <a:noFill/>
        </p:spPr>
        <p:txBody>
          <a:bodyPr/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BFC2E543-8F0B-417C-A6ED-5876D736AF48}" type="datetime1">
              <a:rPr lang="de-DE" altLang="de-DE" sz="1200"/>
              <a:pPr>
                <a:spcBef>
                  <a:spcPct val="0"/>
                </a:spcBef>
                <a:buClrTx/>
                <a:buSzTx/>
                <a:buFontTx/>
                <a:buNone/>
              </a:pPr>
              <a:t>11.01.2019</a:t>
            </a:fld>
            <a:endParaRPr lang="de-DE" altLang="de-DE" sz="1200"/>
          </a:p>
        </p:txBody>
      </p:sp>
      <p:sp>
        <p:nvSpPr>
          <p:cNvPr id="26628" name="Fußzeilenplatzhalter 5"/>
          <p:cNvSpPr>
            <a:spLocks noGrp="1"/>
          </p:cNvSpPr>
          <p:nvPr>
            <p:ph type="ftr" sz="quarter" idx="12"/>
          </p:nvPr>
        </p:nvSpPr>
        <p:spPr>
          <a:noFill/>
        </p:spPr>
        <p:txBody>
          <a:bodyPr/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de-DE" altLang="de-DE" sz="1200" dirty="0"/>
              <a:t>OAVO Sarah </a:t>
            </a:r>
            <a:r>
              <a:rPr lang="de-DE" altLang="de-DE" sz="1200" dirty="0" err="1"/>
              <a:t>Hoeller</a:t>
            </a:r>
            <a:endParaRPr lang="de-DE" altLang="de-DE" sz="1200" dirty="0"/>
          </a:p>
        </p:txBody>
      </p:sp>
      <p:sp>
        <p:nvSpPr>
          <p:cNvPr id="2662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DE" altLang="de-DE"/>
              <a:t>Abiturprüfung</a:t>
            </a:r>
          </a:p>
        </p:txBody>
      </p:sp>
      <p:sp>
        <p:nvSpPr>
          <p:cNvPr id="26630" name="Text Box 3"/>
          <p:cNvSpPr txBox="1">
            <a:spLocks noChangeArrowheads="1"/>
          </p:cNvSpPr>
          <p:nvPr/>
        </p:nvSpPr>
        <p:spPr bwMode="auto">
          <a:xfrm>
            <a:off x="323850" y="1268413"/>
            <a:ext cx="576263" cy="504825"/>
          </a:xfrm>
          <a:prstGeom prst="rect">
            <a:avLst/>
          </a:prstGeom>
          <a:solidFill>
            <a:srgbClr val="99CCFF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/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r>
              <a:rPr lang="de-DE" altLang="de-DE" sz="2400" b="0">
                <a:ea typeface="ＭＳ Ｐゴシック" pitchFamily="1" charset="-128"/>
              </a:rPr>
              <a:t>P1</a:t>
            </a:r>
          </a:p>
        </p:txBody>
      </p:sp>
      <p:sp>
        <p:nvSpPr>
          <p:cNvPr id="26631" name="Text Box 4"/>
          <p:cNvSpPr txBox="1">
            <a:spLocks noChangeArrowheads="1"/>
          </p:cNvSpPr>
          <p:nvPr/>
        </p:nvSpPr>
        <p:spPr bwMode="auto">
          <a:xfrm>
            <a:off x="3132138" y="1268413"/>
            <a:ext cx="576262" cy="504825"/>
          </a:xfrm>
          <a:prstGeom prst="rect">
            <a:avLst/>
          </a:prstGeom>
          <a:solidFill>
            <a:srgbClr val="FFCC00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/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r>
              <a:rPr lang="de-DE" altLang="de-DE" sz="2400" b="0">
                <a:ea typeface="ＭＳ Ｐゴシック" pitchFamily="1" charset="-128"/>
              </a:rPr>
              <a:t>P3</a:t>
            </a:r>
          </a:p>
        </p:txBody>
      </p:sp>
      <p:sp>
        <p:nvSpPr>
          <p:cNvPr id="26632" name="Text Box 5"/>
          <p:cNvSpPr txBox="1">
            <a:spLocks noChangeArrowheads="1"/>
          </p:cNvSpPr>
          <p:nvPr/>
        </p:nvSpPr>
        <p:spPr bwMode="auto">
          <a:xfrm>
            <a:off x="4283075" y="1268413"/>
            <a:ext cx="576263" cy="504825"/>
          </a:xfrm>
          <a:prstGeom prst="rect">
            <a:avLst/>
          </a:prstGeom>
          <a:solidFill>
            <a:srgbClr val="FFCC00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/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r>
              <a:rPr lang="de-DE" altLang="de-DE" sz="2400" b="0">
                <a:ea typeface="ＭＳ Ｐゴシック" pitchFamily="1" charset="-128"/>
              </a:rPr>
              <a:t>P4</a:t>
            </a:r>
          </a:p>
        </p:txBody>
      </p:sp>
      <p:sp>
        <p:nvSpPr>
          <p:cNvPr id="26633" name="Text Box 6"/>
          <p:cNvSpPr txBox="1">
            <a:spLocks noChangeArrowheads="1"/>
          </p:cNvSpPr>
          <p:nvPr/>
        </p:nvSpPr>
        <p:spPr bwMode="auto">
          <a:xfrm>
            <a:off x="5364163" y="1268413"/>
            <a:ext cx="576262" cy="504825"/>
          </a:xfrm>
          <a:prstGeom prst="rect">
            <a:avLst/>
          </a:prstGeom>
          <a:solidFill>
            <a:srgbClr val="FFCC00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/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r>
              <a:rPr lang="de-DE" altLang="de-DE" sz="2400" b="0">
                <a:ea typeface="ＭＳ Ｐゴシック" pitchFamily="1" charset="-128"/>
              </a:rPr>
              <a:t>P5</a:t>
            </a:r>
          </a:p>
        </p:txBody>
      </p:sp>
      <p:sp>
        <p:nvSpPr>
          <p:cNvPr id="26634" name="Text Box 7"/>
          <p:cNvSpPr txBox="1">
            <a:spLocks noChangeArrowheads="1"/>
          </p:cNvSpPr>
          <p:nvPr/>
        </p:nvSpPr>
        <p:spPr bwMode="auto">
          <a:xfrm>
            <a:off x="1547813" y="1268413"/>
            <a:ext cx="576262" cy="504825"/>
          </a:xfrm>
          <a:prstGeom prst="rect">
            <a:avLst/>
          </a:prstGeom>
          <a:solidFill>
            <a:srgbClr val="99CCFF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/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r>
              <a:rPr lang="de-DE" altLang="de-DE" sz="2400" b="0">
                <a:ea typeface="ＭＳ Ｐゴシック" pitchFamily="1" charset="-128"/>
              </a:rPr>
              <a:t>P2</a:t>
            </a:r>
          </a:p>
        </p:txBody>
      </p:sp>
      <p:sp>
        <p:nvSpPr>
          <p:cNvPr id="26635" name="Line 8"/>
          <p:cNvSpPr>
            <a:spLocks noChangeShapeType="1"/>
          </p:cNvSpPr>
          <p:nvPr/>
        </p:nvSpPr>
        <p:spPr bwMode="auto">
          <a:xfrm rot="10800000" flipH="1" flipV="1">
            <a:off x="539750" y="2492375"/>
            <a:ext cx="2482850" cy="1701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26636" name="Line 9"/>
          <p:cNvSpPr>
            <a:spLocks noChangeShapeType="1"/>
          </p:cNvSpPr>
          <p:nvPr/>
        </p:nvSpPr>
        <p:spPr bwMode="auto">
          <a:xfrm rot="10800000" flipH="1" flipV="1">
            <a:off x="1908175" y="2492375"/>
            <a:ext cx="1223963" cy="152241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26637" name="Line 14"/>
          <p:cNvSpPr>
            <a:spLocks noChangeShapeType="1"/>
          </p:cNvSpPr>
          <p:nvPr/>
        </p:nvSpPr>
        <p:spPr bwMode="auto">
          <a:xfrm rot="10800000" flipV="1">
            <a:off x="3832225" y="2401888"/>
            <a:ext cx="1728788" cy="1701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26638" name="Line 15"/>
          <p:cNvSpPr>
            <a:spLocks noChangeShapeType="1"/>
          </p:cNvSpPr>
          <p:nvPr/>
        </p:nvSpPr>
        <p:spPr bwMode="auto">
          <a:xfrm rot="10800000" flipV="1">
            <a:off x="3454400" y="2492375"/>
            <a:ext cx="180975" cy="14319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26639" name="Oval 16"/>
          <p:cNvSpPr>
            <a:spLocks noChangeArrowheads="1"/>
          </p:cNvSpPr>
          <p:nvPr/>
        </p:nvSpPr>
        <p:spPr bwMode="auto">
          <a:xfrm>
            <a:off x="1908175" y="2932113"/>
            <a:ext cx="431800" cy="431800"/>
          </a:xfrm>
          <a:prstGeom prst="ellipse">
            <a:avLst/>
          </a:prstGeom>
          <a:solidFill>
            <a:srgbClr val="99FF33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r>
              <a:rPr lang="de-DE" altLang="de-DE" sz="2000" b="0">
                <a:ea typeface="ＭＳ Ｐゴシック" pitchFamily="1" charset="-128"/>
              </a:rPr>
              <a:t>x 4</a:t>
            </a:r>
          </a:p>
        </p:txBody>
      </p:sp>
      <p:sp>
        <p:nvSpPr>
          <p:cNvPr id="26640" name="Line 17"/>
          <p:cNvSpPr>
            <a:spLocks noChangeShapeType="1"/>
          </p:cNvSpPr>
          <p:nvPr/>
        </p:nvSpPr>
        <p:spPr bwMode="auto">
          <a:xfrm>
            <a:off x="7740650" y="2492375"/>
            <a:ext cx="0" cy="64928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26641" name="Text Box 19"/>
          <p:cNvSpPr txBox="1">
            <a:spLocks noChangeArrowheads="1"/>
          </p:cNvSpPr>
          <p:nvPr/>
        </p:nvSpPr>
        <p:spPr bwMode="auto">
          <a:xfrm>
            <a:off x="2843213" y="5476875"/>
            <a:ext cx="122555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r>
              <a:rPr lang="de-DE" altLang="de-DE" sz="2000">
                <a:ea typeface="ＭＳ Ｐゴシック" pitchFamily="1" charset="-128"/>
              </a:rPr>
              <a:t>100-300 Punkte</a:t>
            </a:r>
          </a:p>
        </p:txBody>
      </p:sp>
      <p:sp>
        <p:nvSpPr>
          <p:cNvPr id="26642" name="Line 20"/>
          <p:cNvSpPr>
            <a:spLocks noChangeShapeType="1"/>
          </p:cNvSpPr>
          <p:nvPr/>
        </p:nvSpPr>
        <p:spPr bwMode="auto">
          <a:xfrm>
            <a:off x="3455988" y="4662488"/>
            <a:ext cx="0" cy="79216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26643" name="Text Box 21"/>
          <p:cNvSpPr txBox="1">
            <a:spLocks noChangeArrowheads="1"/>
          </p:cNvSpPr>
          <p:nvPr/>
        </p:nvSpPr>
        <p:spPr bwMode="auto">
          <a:xfrm>
            <a:off x="1403350" y="1839913"/>
            <a:ext cx="1439863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de-DE" altLang="de-DE" sz="1600" b="0">
                <a:ea typeface="ＭＳ Ｐゴシック" pitchFamily="1" charset="-128"/>
              </a:rPr>
              <a:t>schriftliche Prüfung</a:t>
            </a:r>
          </a:p>
        </p:txBody>
      </p:sp>
      <p:sp>
        <p:nvSpPr>
          <p:cNvPr id="26644" name="Text Box 22"/>
          <p:cNvSpPr txBox="1">
            <a:spLocks noChangeArrowheads="1"/>
          </p:cNvSpPr>
          <p:nvPr/>
        </p:nvSpPr>
        <p:spPr bwMode="auto">
          <a:xfrm>
            <a:off x="252413" y="1839913"/>
            <a:ext cx="1439862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de-DE" altLang="de-DE" sz="1600" b="0">
                <a:ea typeface="ＭＳ Ｐゴシック" pitchFamily="1" charset="-128"/>
              </a:rPr>
              <a:t>schriftliche Prüfung</a:t>
            </a:r>
          </a:p>
        </p:txBody>
      </p:sp>
      <p:sp>
        <p:nvSpPr>
          <p:cNvPr id="26645" name="Text Box 23"/>
          <p:cNvSpPr txBox="1">
            <a:spLocks noChangeArrowheads="1"/>
          </p:cNvSpPr>
          <p:nvPr/>
        </p:nvSpPr>
        <p:spPr bwMode="auto">
          <a:xfrm>
            <a:off x="5292725" y="1839913"/>
            <a:ext cx="1439863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de-DE" altLang="de-DE" sz="1600" b="0">
                <a:ea typeface="ＭＳ Ｐゴシック" pitchFamily="1" charset="-128"/>
              </a:rPr>
              <a:t>mündliche Prüfung</a:t>
            </a:r>
          </a:p>
        </p:txBody>
      </p:sp>
      <p:sp>
        <p:nvSpPr>
          <p:cNvPr id="26646" name="Text Box 24"/>
          <p:cNvSpPr txBox="1">
            <a:spLocks noChangeArrowheads="1"/>
          </p:cNvSpPr>
          <p:nvPr/>
        </p:nvSpPr>
        <p:spPr bwMode="auto">
          <a:xfrm>
            <a:off x="4211638" y="1839913"/>
            <a:ext cx="1439862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de-DE" altLang="de-DE" sz="1600" b="0">
                <a:ea typeface="ＭＳ Ｐゴシック" pitchFamily="1" charset="-128"/>
              </a:rPr>
              <a:t>mündliche Prüfung</a:t>
            </a:r>
          </a:p>
        </p:txBody>
      </p:sp>
      <p:sp>
        <p:nvSpPr>
          <p:cNvPr id="26647" name="Text Box 25"/>
          <p:cNvSpPr txBox="1">
            <a:spLocks noChangeArrowheads="1"/>
          </p:cNvSpPr>
          <p:nvPr/>
        </p:nvSpPr>
        <p:spPr bwMode="auto">
          <a:xfrm>
            <a:off x="3060700" y="1839913"/>
            <a:ext cx="1439863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de-DE" altLang="de-DE" sz="1600" b="0">
                <a:ea typeface="ＭＳ Ｐゴシック" pitchFamily="1" charset="-128"/>
              </a:rPr>
              <a:t>schriftliche Prüfung</a:t>
            </a:r>
          </a:p>
        </p:txBody>
      </p:sp>
      <p:sp>
        <p:nvSpPr>
          <p:cNvPr id="26648" name="AutoShape 26"/>
          <p:cNvSpPr>
            <a:spLocks noChangeArrowheads="1"/>
          </p:cNvSpPr>
          <p:nvPr/>
        </p:nvSpPr>
        <p:spPr bwMode="auto">
          <a:xfrm>
            <a:off x="6877050" y="1268413"/>
            <a:ext cx="1800225" cy="1154112"/>
          </a:xfrm>
          <a:prstGeom prst="plaque">
            <a:avLst>
              <a:gd name="adj" fmla="val 16667"/>
            </a:avLst>
          </a:prstGeom>
          <a:solidFill>
            <a:srgbClr val="99FF33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endParaRPr lang="de-DE" altLang="de-DE" sz="2400" b="0">
              <a:ea typeface="ＭＳ Ｐゴシック" pitchFamily="1" charset="-128"/>
            </a:endParaRPr>
          </a:p>
        </p:txBody>
      </p:sp>
      <p:sp>
        <p:nvSpPr>
          <p:cNvPr id="26649" name="Text Box 27"/>
          <p:cNvSpPr txBox="1">
            <a:spLocks noChangeArrowheads="1"/>
          </p:cNvSpPr>
          <p:nvPr/>
        </p:nvSpPr>
        <p:spPr bwMode="auto">
          <a:xfrm>
            <a:off x="6804025" y="1341438"/>
            <a:ext cx="1944688" cy="1069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r>
              <a:rPr lang="de-DE" altLang="de-DE" sz="1600" b="0">
                <a:ea typeface="ＭＳ Ｐゴシック" pitchFamily="1" charset="-128"/>
              </a:rPr>
              <a:t>3 Prüfungsfächer mit mind. 05 Punkten </a:t>
            </a:r>
            <a:br>
              <a:rPr lang="de-DE" altLang="de-DE" sz="1600" b="0">
                <a:ea typeface="ＭＳ Ｐゴシック" pitchFamily="1" charset="-128"/>
              </a:rPr>
            </a:br>
            <a:r>
              <a:rPr lang="de-DE" altLang="de-DE" sz="1600" b="0">
                <a:ea typeface="ＭＳ Ｐゴシック" pitchFamily="1" charset="-128"/>
              </a:rPr>
              <a:t>(davon 1 LK)?</a:t>
            </a:r>
          </a:p>
        </p:txBody>
      </p:sp>
      <p:sp>
        <p:nvSpPr>
          <p:cNvPr id="26650" name="Line 28"/>
          <p:cNvSpPr>
            <a:spLocks noChangeShapeType="1"/>
          </p:cNvSpPr>
          <p:nvPr/>
        </p:nvSpPr>
        <p:spPr bwMode="auto">
          <a:xfrm flipH="1">
            <a:off x="3635375" y="2420938"/>
            <a:ext cx="1008063" cy="150336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26651" name="Text Box 29"/>
          <p:cNvSpPr txBox="1">
            <a:spLocks noChangeArrowheads="1"/>
          </p:cNvSpPr>
          <p:nvPr/>
        </p:nvSpPr>
        <p:spPr bwMode="auto">
          <a:xfrm>
            <a:off x="7380288" y="3213100"/>
            <a:ext cx="863600" cy="711200"/>
          </a:xfrm>
          <a:prstGeom prst="rect">
            <a:avLst/>
          </a:prstGeom>
          <a:solidFill>
            <a:srgbClr val="FF99CC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r>
              <a:rPr lang="de-DE" altLang="de-DE" sz="2000" b="0">
                <a:ea typeface="ＭＳ Ｐゴシック" pitchFamily="1" charset="-128"/>
              </a:rPr>
              <a:t>Kein Abitur</a:t>
            </a:r>
          </a:p>
        </p:txBody>
      </p:sp>
      <p:sp>
        <p:nvSpPr>
          <p:cNvPr id="26652" name="Text Box 30"/>
          <p:cNvSpPr txBox="1">
            <a:spLocks noChangeArrowheads="1"/>
          </p:cNvSpPr>
          <p:nvPr/>
        </p:nvSpPr>
        <p:spPr bwMode="auto">
          <a:xfrm>
            <a:off x="7667625" y="2565400"/>
            <a:ext cx="719138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r>
              <a:rPr lang="de-DE" altLang="de-DE" sz="1800" b="0">
                <a:ea typeface="ＭＳ Ｐゴシック" pitchFamily="1" charset="-128"/>
              </a:rPr>
              <a:t>nein</a:t>
            </a:r>
          </a:p>
        </p:txBody>
      </p:sp>
      <p:sp>
        <p:nvSpPr>
          <p:cNvPr id="26653" name="AutoShape 32"/>
          <p:cNvSpPr>
            <a:spLocks/>
          </p:cNvSpPr>
          <p:nvPr/>
        </p:nvSpPr>
        <p:spPr bwMode="auto">
          <a:xfrm rot="10800000">
            <a:off x="6443663" y="1196975"/>
            <a:ext cx="288925" cy="1152525"/>
          </a:xfrm>
          <a:prstGeom prst="leftBrace">
            <a:avLst>
              <a:gd name="adj1" fmla="val 33242"/>
              <a:gd name="adj2" fmla="val 50000"/>
            </a:avLst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endParaRPr lang="de-DE" altLang="de-DE" sz="1800">
              <a:solidFill>
                <a:schemeClr val="hlink"/>
              </a:solidFill>
            </a:endParaRPr>
          </a:p>
        </p:txBody>
      </p:sp>
      <p:sp>
        <p:nvSpPr>
          <p:cNvPr id="26654" name="Oval 35"/>
          <p:cNvSpPr>
            <a:spLocks noChangeArrowheads="1"/>
          </p:cNvSpPr>
          <p:nvPr/>
        </p:nvSpPr>
        <p:spPr bwMode="auto">
          <a:xfrm>
            <a:off x="3238500" y="4103688"/>
            <a:ext cx="431800" cy="431800"/>
          </a:xfrm>
          <a:prstGeom prst="ellipse">
            <a:avLst/>
          </a:prstGeom>
          <a:solidFill>
            <a:srgbClr val="99FF33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r>
              <a:rPr lang="de-DE" altLang="de-DE" sz="2000">
                <a:ea typeface="ＭＳ Ｐゴシック" pitchFamily="1" charset="-128"/>
              </a:rPr>
              <a:t>+</a:t>
            </a:r>
          </a:p>
        </p:txBody>
      </p:sp>
      <p:sp>
        <p:nvSpPr>
          <p:cNvPr id="26655" name="Oval 16"/>
          <p:cNvSpPr>
            <a:spLocks noChangeArrowheads="1"/>
          </p:cNvSpPr>
          <p:nvPr/>
        </p:nvSpPr>
        <p:spPr bwMode="auto">
          <a:xfrm>
            <a:off x="1403350" y="3352800"/>
            <a:ext cx="431800" cy="431800"/>
          </a:xfrm>
          <a:prstGeom prst="ellipse">
            <a:avLst/>
          </a:prstGeom>
          <a:solidFill>
            <a:srgbClr val="99FF33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r>
              <a:rPr lang="de-DE" altLang="de-DE" sz="2000" b="0">
                <a:ea typeface="ＭＳ Ｐゴシック" pitchFamily="1" charset="-128"/>
              </a:rPr>
              <a:t>x 4</a:t>
            </a:r>
          </a:p>
        </p:txBody>
      </p:sp>
      <p:sp>
        <p:nvSpPr>
          <p:cNvPr id="26656" name="Oval 16"/>
          <p:cNvSpPr>
            <a:spLocks noChangeArrowheads="1"/>
          </p:cNvSpPr>
          <p:nvPr/>
        </p:nvSpPr>
        <p:spPr bwMode="auto">
          <a:xfrm>
            <a:off x="4835525" y="3148013"/>
            <a:ext cx="431800" cy="431800"/>
          </a:xfrm>
          <a:prstGeom prst="ellipse">
            <a:avLst/>
          </a:prstGeom>
          <a:solidFill>
            <a:srgbClr val="99FF33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r>
              <a:rPr lang="de-DE" altLang="de-DE" sz="2000" b="0">
                <a:ea typeface="ＭＳ Ｐゴシック" pitchFamily="1" charset="-128"/>
              </a:rPr>
              <a:t>x 4</a:t>
            </a:r>
          </a:p>
        </p:txBody>
      </p:sp>
      <p:sp>
        <p:nvSpPr>
          <p:cNvPr id="26657" name="Oval 16"/>
          <p:cNvSpPr>
            <a:spLocks noChangeArrowheads="1"/>
          </p:cNvSpPr>
          <p:nvPr/>
        </p:nvSpPr>
        <p:spPr bwMode="auto">
          <a:xfrm>
            <a:off x="4403725" y="2695575"/>
            <a:ext cx="431800" cy="431800"/>
          </a:xfrm>
          <a:prstGeom prst="ellipse">
            <a:avLst/>
          </a:prstGeom>
          <a:solidFill>
            <a:srgbClr val="99FF33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r>
              <a:rPr lang="de-DE" altLang="de-DE" sz="2000" b="0">
                <a:ea typeface="ＭＳ Ｐゴシック" pitchFamily="1" charset="-128"/>
              </a:rPr>
              <a:t>x 4</a:t>
            </a:r>
          </a:p>
        </p:txBody>
      </p:sp>
      <p:sp>
        <p:nvSpPr>
          <p:cNvPr id="26658" name="Oval 16"/>
          <p:cNvSpPr>
            <a:spLocks noChangeArrowheads="1"/>
          </p:cNvSpPr>
          <p:nvPr/>
        </p:nvSpPr>
        <p:spPr bwMode="auto">
          <a:xfrm>
            <a:off x="3132138" y="2601913"/>
            <a:ext cx="431800" cy="431800"/>
          </a:xfrm>
          <a:prstGeom prst="ellipse">
            <a:avLst/>
          </a:prstGeom>
          <a:solidFill>
            <a:srgbClr val="99FF33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r>
              <a:rPr lang="de-DE" altLang="de-DE" sz="2000" b="0">
                <a:ea typeface="ＭＳ Ｐゴシック" pitchFamily="1" charset="-128"/>
              </a:rPr>
              <a:t>x 4</a:t>
            </a:r>
          </a:p>
        </p:txBody>
      </p:sp>
    </p:spTree>
  </p:cSld>
  <p:clrMapOvr>
    <a:masterClrMapping/>
  </p:clrMapOvr>
  <p:transition/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mündliche Zusatzprüfungen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Inhaltsplatzhalt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de-DE" sz="2000" b="1" dirty="0"/>
                  <a:t>in jedem Fach der schriftlichen Prüfung </a:t>
                </a:r>
                <a:r>
                  <a:rPr lang="de-DE" sz="2000" dirty="0"/>
                  <a:t>ist eine mündliche Zusatz-prüfung möglich</a:t>
                </a:r>
              </a:p>
              <a:p>
                <a:pPr marL="0" indent="0">
                  <a:buNone/>
                </a:pPr>
                <a:endParaRPr lang="de-DE" sz="2000" dirty="0"/>
              </a:p>
              <a:p>
                <a:r>
                  <a:rPr lang="de-DE" sz="2000" b="1" dirty="0"/>
                  <a:t>nur in einem Fach </a:t>
                </a:r>
                <a:r>
                  <a:rPr lang="de-DE" sz="2000" dirty="0"/>
                  <a:t>zusätzliche mündliche Prüfung</a:t>
                </a:r>
              </a:p>
              <a:p>
                <a:pPr marL="0" indent="0">
                  <a:buNone/>
                </a:pPr>
                <a:endParaRPr lang="de-DE" sz="2000" dirty="0"/>
              </a:p>
              <a:p>
                <a:r>
                  <a:rPr lang="de-DE" sz="2000" dirty="0"/>
                  <a:t>Möglichkeit 1: Schüler </a:t>
                </a:r>
                <a:r>
                  <a:rPr lang="de-DE" sz="2000" b="1" dirty="0"/>
                  <a:t>beantragt</a:t>
                </a:r>
                <a:r>
                  <a:rPr lang="de-DE" sz="2000" dirty="0"/>
                  <a:t> zusätzliche Prüfung</a:t>
                </a:r>
              </a:p>
              <a:p>
                <a:r>
                  <a:rPr lang="de-DE" sz="2000" dirty="0"/>
                  <a:t>Möglichkeit 2: </a:t>
                </a:r>
                <a:r>
                  <a:rPr lang="de-DE" sz="2000" b="1" dirty="0"/>
                  <a:t>Prüfungsausschuss beschließt </a:t>
                </a:r>
                <a:r>
                  <a:rPr lang="de-DE" sz="2000" dirty="0"/>
                  <a:t>mündliche Prüfung</a:t>
                </a:r>
              </a:p>
              <a:p>
                <a:endParaRPr lang="de-DE" sz="2000" dirty="0"/>
              </a:p>
              <a:p>
                <a:r>
                  <a:rPr lang="de-DE" sz="2000" dirty="0"/>
                  <a:t>Zusatzprüfung wird </a:t>
                </a:r>
                <a:r>
                  <a:rPr lang="de-DE" sz="2000" b="1" dirty="0"/>
                  <a:t>nicht</a:t>
                </a:r>
                <a:r>
                  <a:rPr lang="de-DE" sz="2000" dirty="0"/>
                  <a:t> durchgeführt, </a:t>
                </a:r>
                <a:r>
                  <a:rPr lang="de-DE" sz="2000" b="1" dirty="0"/>
                  <a:t>wenn</a:t>
                </a:r>
                <a:r>
                  <a:rPr lang="de-DE" sz="2000" dirty="0"/>
                  <a:t> sie das </a:t>
                </a:r>
                <a:r>
                  <a:rPr lang="de-DE" sz="2000" b="1" dirty="0"/>
                  <a:t>Bestehen des Abiturs gefährden</a:t>
                </a:r>
                <a:r>
                  <a:rPr lang="de-DE" sz="2000" dirty="0"/>
                  <a:t> würde</a:t>
                </a:r>
              </a:p>
              <a:p>
                <a:pPr marL="0" indent="0">
                  <a:buNone/>
                </a:pPr>
                <a:endParaRPr lang="de-DE" sz="2000" dirty="0"/>
              </a:p>
              <a:p>
                <a:r>
                  <a:rPr lang="de-DE" sz="2000" dirty="0"/>
                  <a:t>Verschlechterung des Ergebnisses ist möglich: P = (2s + m) x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de-DE" sz="20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de-DE" sz="2000" b="0" i="1" smtClean="0">
                            <a:latin typeface="Cambria Math" panose="02040503050406030204" pitchFamily="18" charset="0"/>
                          </a:rPr>
                          <m:t>4</m:t>
                        </m:r>
                      </m:num>
                      <m:den>
                        <m:r>
                          <a:rPr lang="de-DE" sz="20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</m:oMath>
                </a14:m>
                <a:endParaRPr lang="de-DE" sz="2000" b="0" dirty="0"/>
              </a:p>
              <a:p>
                <a:pPr marL="0" indent="0">
                  <a:buNone/>
                </a:pPr>
                <a:endParaRPr lang="de-DE" sz="2000" dirty="0"/>
              </a:p>
              <a:p>
                <a:endParaRPr lang="de-DE" dirty="0"/>
              </a:p>
            </p:txBody>
          </p:sp>
        </mc:Choice>
        <mc:Fallback xmlns="">
          <p:sp>
            <p:nvSpPr>
              <p:cNvPr id="3" name="Inhaltsplatzhalt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2"/>
                <a:stretch>
                  <a:fillRect t="-633" r="-732"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de-DE" altLang="de-DE"/>
              <a:t>Folie </a:t>
            </a:r>
            <a:fld id="{110EAF6F-1CDD-4054-8E56-5F14A05A33A2}" type="slidenum">
              <a:rPr lang="de-DE" altLang="de-DE" smtClean="0"/>
              <a:pPr>
                <a:defRPr/>
              </a:pPr>
              <a:t>27</a:t>
            </a:fld>
            <a:endParaRPr lang="de-DE" alt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>
              <a:defRPr/>
            </a:pPr>
            <a:fld id="{2169E277-4B09-4A07-A745-4DBA436811E5}" type="datetime1">
              <a:rPr lang="de-DE" altLang="de-DE" smtClean="0"/>
              <a:pPr>
                <a:defRPr/>
              </a:pPr>
              <a:t>11.01.2019</a:t>
            </a:fld>
            <a:endParaRPr lang="de-DE" alt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de-DE" dirty="0"/>
              <a:t>OAVO Sarah </a:t>
            </a:r>
            <a:r>
              <a:rPr lang="de-DE" dirty="0" err="1"/>
              <a:t>Hoeller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28090891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Foliennummernplatzhalt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de-DE" altLang="de-DE" sz="1200"/>
              <a:t>Folie </a:t>
            </a:r>
            <a:fld id="{01930ED4-CA33-4143-9626-BAFB039231A3}" type="slidenum">
              <a:rPr lang="de-DE" altLang="de-DE" sz="1200"/>
              <a:pPr algn="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28</a:t>
            </a:fld>
            <a:endParaRPr lang="de-DE" altLang="de-DE" sz="1200"/>
          </a:p>
        </p:txBody>
      </p:sp>
      <p:sp>
        <p:nvSpPr>
          <p:cNvPr id="27651" name="Datumsplatzhalter 4"/>
          <p:cNvSpPr>
            <a:spLocks noGrp="1"/>
          </p:cNvSpPr>
          <p:nvPr>
            <p:ph type="dt" sz="quarter" idx="11"/>
          </p:nvPr>
        </p:nvSpPr>
        <p:spPr>
          <a:noFill/>
        </p:spPr>
        <p:txBody>
          <a:bodyPr/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351B78FD-EB6F-4C3D-B4CD-B91105A4A13C}" type="datetime1">
              <a:rPr lang="de-DE" altLang="de-DE" sz="1200"/>
              <a:pPr>
                <a:spcBef>
                  <a:spcPct val="0"/>
                </a:spcBef>
                <a:buClrTx/>
                <a:buSzTx/>
                <a:buFontTx/>
                <a:buNone/>
              </a:pPr>
              <a:t>11.01.2019</a:t>
            </a:fld>
            <a:endParaRPr lang="de-DE" altLang="de-DE" sz="1200"/>
          </a:p>
        </p:txBody>
      </p:sp>
      <p:sp>
        <p:nvSpPr>
          <p:cNvPr id="27652" name="Fußzeilenplatzhalter 5"/>
          <p:cNvSpPr>
            <a:spLocks noGrp="1"/>
          </p:cNvSpPr>
          <p:nvPr>
            <p:ph type="ftr" sz="quarter" idx="12"/>
          </p:nvPr>
        </p:nvSpPr>
        <p:spPr>
          <a:noFill/>
        </p:spPr>
        <p:txBody>
          <a:bodyPr/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de-DE" altLang="de-DE" sz="1200" dirty="0"/>
              <a:t>OAVO Sarah </a:t>
            </a:r>
            <a:r>
              <a:rPr lang="de-DE" altLang="de-DE" sz="1200" dirty="0" err="1"/>
              <a:t>Hoeller</a:t>
            </a:r>
            <a:endParaRPr lang="de-DE" altLang="de-DE" sz="1200" dirty="0"/>
          </a:p>
        </p:txBody>
      </p:sp>
      <p:sp>
        <p:nvSpPr>
          <p:cNvPr id="2765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DE" altLang="de-DE"/>
              <a:t>Besondere fächerübergreifende Projekte</a:t>
            </a:r>
          </a:p>
        </p:txBody>
      </p:sp>
      <p:sp>
        <p:nvSpPr>
          <p:cNvPr id="2765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de-DE" altLang="de-DE" sz="2800" dirty="0"/>
              <a:t>Einführungsphase (E1/E2)</a:t>
            </a:r>
          </a:p>
          <a:p>
            <a:pPr lvl="1" eaLnBrk="1" hangingPunct="1"/>
            <a:r>
              <a:rPr lang="de-DE" altLang="de-DE" sz="2400" dirty="0"/>
              <a:t>Berufsberatung in der Schule</a:t>
            </a:r>
          </a:p>
          <a:p>
            <a:pPr lvl="1" eaLnBrk="1" hangingPunct="1"/>
            <a:r>
              <a:rPr lang="de-DE" altLang="de-DE" sz="2400" dirty="0"/>
              <a:t>Berufspraktikum vor den Osterferien in Betrieben</a:t>
            </a:r>
          </a:p>
          <a:p>
            <a:pPr lvl="1" eaLnBrk="1" hangingPunct="1"/>
            <a:r>
              <a:rPr lang="de-DE" altLang="de-DE" sz="2400" dirty="0"/>
              <a:t>Berufsorientierung vor den Sommerferien</a:t>
            </a:r>
          </a:p>
          <a:p>
            <a:pPr marL="457200" lvl="1" indent="0" eaLnBrk="1" hangingPunct="1">
              <a:buNone/>
            </a:pPr>
            <a:endParaRPr lang="de-DE" altLang="de-DE" sz="1400" dirty="0"/>
          </a:p>
          <a:p>
            <a:pPr eaLnBrk="1" hangingPunct="1"/>
            <a:r>
              <a:rPr lang="de-DE" altLang="de-DE" sz="2800" dirty="0"/>
              <a:t>Qualifikationsphase (Q1-Q4)</a:t>
            </a:r>
            <a:endParaRPr lang="de-DE" altLang="de-DE" sz="2400" dirty="0"/>
          </a:p>
          <a:p>
            <a:pPr lvl="1" eaLnBrk="1" hangingPunct="1"/>
            <a:r>
              <a:rPr lang="de-DE" altLang="de-DE" sz="2400" dirty="0"/>
              <a:t>Berufsberatung vor Ort</a:t>
            </a:r>
          </a:p>
          <a:p>
            <a:pPr lvl="1" eaLnBrk="1" hangingPunct="1"/>
            <a:r>
              <a:rPr lang="de-DE" altLang="de-DE" sz="2400" dirty="0"/>
              <a:t>Studienfahrt Weimar </a:t>
            </a:r>
            <a:r>
              <a:rPr lang="de-DE" altLang="de-DE" sz="1400" dirty="0"/>
              <a:t>(ca. 200€) </a:t>
            </a:r>
            <a:r>
              <a:rPr lang="de-DE" altLang="de-DE" sz="2400" b="1" dirty="0"/>
              <a:t>verbindlich</a:t>
            </a:r>
          </a:p>
          <a:p>
            <a:pPr lvl="1" eaLnBrk="1" hangingPunct="1"/>
            <a:r>
              <a:rPr lang="de-DE" altLang="de-DE" sz="2400" dirty="0"/>
              <a:t>Studienfahrt Berlin </a:t>
            </a:r>
            <a:r>
              <a:rPr lang="de-DE" altLang="de-DE" sz="1400" dirty="0"/>
              <a:t>(ca. 150€) </a:t>
            </a:r>
            <a:r>
              <a:rPr lang="de-DE" altLang="de-DE" sz="2400" b="1" dirty="0"/>
              <a:t>verbindlich</a:t>
            </a:r>
          </a:p>
          <a:p>
            <a:pPr lvl="1" eaLnBrk="1" hangingPunct="1"/>
            <a:r>
              <a:rPr lang="de-DE" altLang="de-DE" sz="2400" dirty="0"/>
              <a:t>Planspiele,</a:t>
            </a:r>
            <a:r>
              <a:rPr lang="de-DE" altLang="de-DE" sz="2400" b="1" dirty="0"/>
              <a:t> </a:t>
            </a:r>
            <a:r>
              <a:rPr lang="de-DE" altLang="de-DE" sz="2400" dirty="0"/>
              <a:t>Projekte,</a:t>
            </a:r>
            <a:r>
              <a:rPr lang="de-DE" altLang="de-DE" sz="2400" b="1" dirty="0"/>
              <a:t> </a:t>
            </a:r>
            <a:r>
              <a:rPr lang="de-DE" altLang="de-DE" sz="2400" dirty="0"/>
              <a:t>Bildungsmessen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Foliennummernplatzhalt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de-DE" altLang="de-DE" sz="1200"/>
              <a:t>Folie </a:t>
            </a:r>
            <a:fld id="{DB1642BB-7F95-4C27-80D6-E81349555A88}" type="slidenum">
              <a:rPr lang="de-DE" altLang="de-DE" sz="1200"/>
              <a:pPr algn="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29</a:t>
            </a:fld>
            <a:endParaRPr lang="de-DE" altLang="de-DE" sz="1200"/>
          </a:p>
        </p:txBody>
      </p:sp>
      <p:sp>
        <p:nvSpPr>
          <p:cNvPr id="28675" name="Datumsplatzhalter 4"/>
          <p:cNvSpPr>
            <a:spLocks noGrp="1"/>
          </p:cNvSpPr>
          <p:nvPr>
            <p:ph type="dt" sz="quarter" idx="11"/>
          </p:nvPr>
        </p:nvSpPr>
        <p:spPr>
          <a:noFill/>
        </p:spPr>
        <p:txBody>
          <a:bodyPr/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4273348E-E24D-4CDF-8593-0E4AFFF9DBCD}" type="datetime1">
              <a:rPr lang="de-DE" altLang="de-DE" sz="1200"/>
              <a:pPr>
                <a:spcBef>
                  <a:spcPct val="0"/>
                </a:spcBef>
                <a:buClrTx/>
                <a:buSzTx/>
                <a:buFontTx/>
                <a:buNone/>
              </a:pPr>
              <a:t>11.01.2019</a:t>
            </a:fld>
            <a:endParaRPr lang="de-DE" altLang="de-DE" sz="1200"/>
          </a:p>
        </p:txBody>
      </p:sp>
      <p:sp>
        <p:nvSpPr>
          <p:cNvPr id="28676" name="Fußzeilenplatzhalter 5"/>
          <p:cNvSpPr>
            <a:spLocks noGrp="1"/>
          </p:cNvSpPr>
          <p:nvPr>
            <p:ph type="ftr" sz="quarter" idx="12"/>
          </p:nvPr>
        </p:nvSpPr>
        <p:spPr>
          <a:noFill/>
        </p:spPr>
        <p:txBody>
          <a:bodyPr/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de-DE" altLang="de-DE" sz="1200" dirty="0"/>
              <a:t>OAVO Sarah </a:t>
            </a:r>
            <a:r>
              <a:rPr lang="de-DE" altLang="de-DE" sz="1200" dirty="0" err="1"/>
              <a:t>Hoeller</a:t>
            </a:r>
            <a:endParaRPr lang="de-DE" altLang="de-DE" sz="1200" dirty="0"/>
          </a:p>
        </p:txBody>
      </p:sp>
      <p:sp>
        <p:nvSpPr>
          <p:cNvPr id="28677" name="Text Box 2"/>
          <p:cNvSpPr txBox="1">
            <a:spLocks noChangeArrowheads="1"/>
          </p:cNvSpPr>
          <p:nvPr/>
        </p:nvSpPr>
        <p:spPr bwMode="auto">
          <a:xfrm>
            <a:off x="1447800" y="1371600"/>
            <a:ext cx="6324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endParaRPr lang="de-DE" altLang="de-DE" sz="2400" b="0"/>
          </a:p>
        </p:txBody>
      </p:sp>
      <p:sp>
        <p:nvSpPr>
          <p:cNvPr id="28678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DE" altLang="de-DE"/>
              <a:t>Verweildauer in der GO</a:t>
            </a:r>
          </a:p>
        </p:txBody>
      </p:sp>
      <p:sp>
        <p:nvSpPr>
          <p:cNvPr id="28679" name="Rectangle 4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de-DE" altLang="de-DE" sz="2800" dirty="0"/>
              <a:t>In der Regel maximal 4 Jahre</a:t>
            </a:r>
          </a:p>
          <a:p>
            <a:pPr eaLnBrk="1" hangingPunct="1"/>
            <a:r>
              <a:rPr lang="de-DE" altLang="de-DE" sz="2800" dirty="0"/>
              <a:t>Einführungsphase kann </a:t>
            </a:r>
            <a:r>
              <a:rPr lang="de-DE" altLang="de-DE" sz="2800" b="1" dirty="0"/>
              <a:t>einmal</a:t>
            </a:r>
            <a:r>
              <a:rPr lang="de-DE" altLang="de-DE" sz="2800" dirty="0"/>
              <a:t> wiederholt werden</a:t>
            </a:r>
          </a:p>
          <a:p>
            <a:pPr eaLnBrk="1" hangingPunct="1"/>
            <a:r>
              <a:rPr lang="de-DE" altLang="de-DE" sz="2800" dirty="0">
                <a:solidFill>
                  <a:srgbClr val="FF0000"/>
                </a:solidFill>
              </a:rPr>
              <a:t>keine Wiederholung </a:t>
            </a:r>
            <a:r>
              <a:rPr lang="de-DE" altLang="de-DE" sz="2800" dirty="0"/>
              <a:t>der Einführungsphase, </a:t>
            </a:r>
            <a:r>
              <a:rPr lang="de-DE" altLang="de-DE" sz="2800" dirty="0">
                <a:solidFill>
                  <a:srgbClr val="FF0000"/>
                </a:solidFill>
              </a:rPr>
              <a:t>wenn Stufe 9G (10G)/10R schon wiederholt wurde</a:t>
            </a:r>
          </a:p>
          <a:p>
            <a:pPr eaLnBrk="1" hangingPunct="1"/>
            <a:r>
              <a:rPr lang="de-DE" altLang="de-DE" sz="2800" dirty="0"/>
              <a:t>eine nicht bestandene Abiturprüfung kann in jedem Fall wiederholt werden</a:t>
            </a:r>
          </a:p>
        </p:txBody>
      </p:sp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Foliennummernplatzhalter 2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de-DE" altLang="de-DE" sz="1200"/>
              <a:t>Folie </a:t>
            </a:r>
            <a:fld id="{6C81D287-E44C-4675-AA58-1CDE3D5E9AE9}" type="slidenum">
              <a:rPr lang="de-DE" altLang="de-DE" sz="1200"/>
              <a:pPr algn="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3</a:t>
            </a:fld>
            <a:endParaRPr lang="de-DE" altLang="de-DE" sz="1200"/>
          </a:p>
        </p:txBody>
      </p:sp>
      <p:sp>
        <p:nvSpPr>
          <p:cNvPr id="5123" name="Datumsplatzhalter 3"/>
          <p:cNvSpPr>
            <a:spLocks noGrp="1"/>
          </p:cNvSpPr>
          <p:nvPr>
            <p:ph type="dt" sz="quarter" idx="11"/>
          </p:nvPr>
        </p:nvSpPr>
        <p:spPr>
          <a:noFill/>
        </p:spPr>
        <p:txBody>
          <a:bodyPr/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2B3A9F37-1E03-4509-84E7-070A3A54FF95}" type="datetime1">
              <a:rPr lang="de-DE" altLang="de-DE" sz="1200"/>
              <a:pPr>
                <a:spcBef>
                  <a:spcPct val="0"/>
                </a:spcBef>
                <a:buClrTx/>
                <a:buSzTx/>
                <a:buFontTx/>
                <a:buNone/>
              </a:pPr>
              <a:t>11.01.2019</a:t>
            </a:fld>
            <a:endParaRPr lang="de-DE" altLang="de-DE" sz="1200"/>
          </a:p>
        </p:txBody>
      </p:sp>
      <p:sp>
        <p:nvSpPr>
          <p:cNvPr id="5124" name="Fußzeilenplatzhalter 4"/>
          <p:cNvSpPr>
            <a:spLocks noGrp="1"/>
          </p:cNvSpPr>
          <p:nvPr>
            <p:ph type="ftr" sz="quarter" idx="12"/>
          </p:nvPr>
        </p:nvSpPr>
        <p:spPr>
          <a:noFill/>
        </p:spPr>
        <p:txBody>
          <a:bodyPr/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de-DE" altLang="de-DE" sz="1200" dirty="0"/>
              <a:t>OAVO Sarah </a:t>
            </a:r>
            <a:r>
              <a:rPr lang="de-DE" altLang="de-DE" sz="1200" dirty="0" err="1"/>
              <a:t>Hoeller</a:t>
            </a:r>
            <a:endParaRPr lang="de-DE" altLang="de-DE" sz="1200" dirty="0"/>
          </a:p>
        </p:txBody>
      </p:sp>
      <p:sp>
        <p:nvSpPr>
          <p:cNvPr id="512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DE" altLang="de-DE"/>
              <a:t>Aufnahme in die GO</a:t>
            </a:r>
          </a:p>
        </p:txBody>
      </p:sp>
      <p:sp>
        <p:nvSpPr>
          <p:cNvPr id="5126" name="Text Box 3"/>
          <p:cNvSpPr txBox="1">
            <a:spLocks noChangeArrowheads="1"/>
          </p:cNvSpPr>
          <p:nvPr/>
        </p:nvSpPr>
        <p:spPr bwMode="auto">
          <a:xfrm>
            <a:off x="685800" y="1524000"/>
            <a:ext cx="304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endParaRPr lang="de-DE" altLang="de-DE" sz="2400" b="0">
              <a:latin typeface="Times New Roman" pitchFamily="18" charset="0"/>
            </a:endParaRPr>
          </a:p>
        </p:txBody>
      </p:sp>
      <p:sp>
        <p:nvSpPr>
          <p:cNvPr id="5127" name="Text Box 4"/>
          <p:cNvSpPr txBox="1">
            <a:spLocks noChangeArrowheads="1"/>
          </p:cNvSpPr>
          <p:nvPr/>
        </p:nvSpPr>
        <p:spPr bwMode="auto">
          <a:xfrm>
            <a:off x="762000" y="1676400"/>
            <a:ext cx="152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endParaRPr lang="de-DE" altLang="de-DE" sz="2400" b="0">
              <a:latin typeface="Times New Roman" pitchFamily="18" charset="0"/>
            </a:endParaRPr>
          </a:p>
        </p:txBody>
      </p:sp>
      <p:sp>
        <p:nvSpPr>
          <p:cNvPr id="5128" name="Text Box 5"/>
          <p:cNvSpPr txBox="1">
            <a:spLocks noChangeArrowheads="1"/>
          </p:cNvSpPr>
          <p:nvPr/>
        </p:nvSpPr>
        <p:spPr bwMode="auto">
          <a:xfrm>
            <a:off x="1376363" y="1268413"/>
            <a:ext cx="25908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de-DE" altLang="de-DE" sz="3600" b="0"/>
              <a:t>Realschule</a:t>
            </a:r>
          </a:p>
        </p:txBody>
      </p:sp>
      <p:sp>
        <p:nvSpPr>
          <p:cNvPr id="5129" name="Text Box 6"/>
          <p:cNvSpPr txBox="1">
            <a:spLocks noChangeArrowheads="1"/>
          </p:cNvSpPr>
          <p:nvPr/>
        </p:nvSpPr>
        <p:spPr bwMode="auto">
          <a:xfrm>
            <a:off x="5021263" y="1223963"/>
            <a:ext cx="28956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de-DE" altLang="de-DE" sz="3600" b="0"/>
              <a:t>Gymnasium</a:t>
            </a:r>
          </a:p>
        </p:txBody>
      </p:sp>
      <p:sp>
        <p:nvSpPr>
          <p:cNvPr id="5130" name="Text Box 7"/>
          <p:cNvSpPr txBox="1">
            <a:spLocks noChangeArrowheads="1"/>
          </p:cNvSpPr>
          <p:nvPr/>
        </p:nvSpPr>
        <p:spPr bwMode="auto">
          <a:xfrm>
            <a:off x="5048250" y="5181600"/>
            <a:ext cx="2895600" cy="7080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r>
              <a:rPr lang="de-DE" altLang="de-DE" sz="2000" b="0">
                <a:solidFill>
                  <a:srgbClr val="00B050"/>
                </a:solidFill>
              </a:rPr>
              <a:t>Versetzung in die Einführungsphase GO</a:t>
            </a:r>
          </a:p>
        </p:txBody>
      </p:sp>
      <p:sp>
        <p:nvSpPr>
          <p:cNvPr id="5131" name="Text Box 8"/>
          <p:cNvSpPr txBox="1">
            <a:spLocks noChangeArrowheads="1"/>
          </p:cNvSpPr>
          <p:nvPr/>
        </p:nvSpPr>
        <p:spPr bwMode="auto">
          <a:xfrm>
            <a:off x="1196975" y="2259013"/>
            <a:ext cx="2971800" cy="83026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de-DE" altLang="de-DE" sz="2400" b="0">
                <a:solidFill>
                  <a:srgbClr val="00B050"/>
                </a:solidFill>
              </a:rPr>
              <a:t>(</a:t>
            </a:r>
            <a:r>
              <a:rPr lang="de-DE" altLang="de-DE" sz="2400">
                <a:solidFill>
                  <a:srgbClr val="00B050"/>
                </a:solidFill>
              </a:rPr>
              <a:t>Qualifizierender</a:t>
            </a:r>
            <a:r>
              <a:rPr lang="de-DE" altLang="de-DE" sz="2400" b="0">
                <a:solidFill>
                  <a:srgbClr val="00B050"/>
                </a:solidFill>
              </a:rPr>
              <a:t>)</a:t>
            </a:r>
            <a:br>
              <a:rPr lang="de-DE" altLang="de-DE" sz="2400" b="0"/>
            </a:br>
            <a:r>
              <a:rPr lang="de-DE" altLang="de-DE" sz="2400" b="0">
                <a:solidFill>
                  <a:srgbClr val="FF0000"/>
                </a:solidFill>
              </a:rPr>
              <a:t>Realschulabschluss</a:t>
            </a:r>
          </a:p>
        </p:txBody>
      </p:sp>
      <p:sp>
        <p:nvSpPr>
          <p:cNvPr id="5132" name="Text Box 9"/>
          <p:cNvSpPr txBox="1">
            <a:spLocks noChangeArrowheads="1"/>
          </p:cNvSpPr>
          <p:nvPr/>
        </p:nvSpPr>
        <p:spPr bwMode="auto">
          <a:xfrm>
            <a:off x="1062038" y="4103688"/>
            <a:ext cx="3106737" cy="830262"/>
          </a:xfrm>
          <a:prstGeom prst="rect">
            <a:avLst/>
          </a:prstGeom>
          <a:solidFill>
            <a:srgbClr val="FFFF66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r>
              <a:rPr lang="de-DE" altLang="de-DE" sz="2400" b="0">
                <a:solidFill>
                  <a:srgbClr val="FF0000"/>
                </a:solidFill>
              </a:rPr>
              <a:t>(Notendurchschnitt   </a:t>
            </a:r>
            <a:r>
              <a:rPr lang="de-DE" altLang="de-DE" sz="2400" b="0" u="sng">
                <a:solidFill>
                  <a:srgbClr val="FF0000"/>
                </a:solidFill>
              </a:rPr>
              <a:t>besser</a:t>
            </a:r>
            <a:r>
              <a:rPr lang="de-DE" altLang="de-DE" sz="2400" b="0">
                <a:solidFill>
                  <a:srgbClr val="FF0000"/>
                </a:solidFill>
              </a:rPr>
              <a:t> als 3 in:)</a:t>
            </a:r>
          </a:p>
        </p:txBody>
      </p:sp>
      <p:sp>
        <p:nvSpPr>
          <p:cNvPr id="5133" name="Text Box 10"/>
          <p:cNvSpPr txBox="1">
            <a:spLocks noChangeArrowheads="1"/>
          </p:cNvSpPr>
          <p:nvPr/>
        </p:nvSpPr>
        <p:spPr bwMode="auto">
          <a:xfrm>
            <a:off x="1133475" y="3424238"/>
            <a:ext cx="3048000" cy="457200"/>
          </a:xfrm>
          <a:prstGeom prst="rect">
            <a:avLst/>
          </a:prstGeom>
          <a:solidFill>
            <a:srgbClr val="FFFF66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r>
              <a:rPr lang="de-DE" altLang="de-DE" sz="2400" b="0">
                <a:solidFill>
                  <a:srgbClr val="FF0000"/>
                </a:solidFill>
              </a:rPr>
              <a:t>(Eignungserklärung)</a:t>
            </a:r>
          </a:p>
        </p:txBody>
      </p:sp>
      <p:sp>
        <p:nvSpPr>
          <p:cNvPr id="5134" name="Text Box 11"/>
          <p:cNvSpPr txBox="1">
            <a:spLocks noChangeArrowheads="1"/>
          </p:cNvSpPr>
          <p:nvPr/>
        </p:nvSpPr>
        <p:spPr bwMode="auto">
          <a:xfrm>
            <a:off x="250825" y="5335588"/>
            <a:ext cx="2362200" cy="4000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r>
              <a:rPr lang="de-DE" altLang="de-DE" sz="2000" b="0">
                <a:solidFill>
                  <a:srgbClr val="00B050"/>
                </a:solidFill>
              </a:rPr>
              <a:t>De, 1.FS, Ma, NW</a:t>
            </a:r>
          </a:p>
        </p:txBody>
      </p:sp>
      <p:sp>
        <p:nvSpPr>
          <p:cNvPr id="5135" name="Text Box 12"/>
          <p:cNvSpPr txBox="1">
            <a:spLocks noChangeArrowheads="1"/>
          </p:cNvSpPr>
          <p:nvPr/>
        </p:nvSpPr>
        <p:spPr bwMode="auto">
          <a:xfrm>
            <a:off x="2771775" y="5364163"/>
            <a:ext cx="1979613" cy="4000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r>
              <a:rPr lang="de-DE" altLang="de-DE" sz="2000" b="0">
                <a:solidFill>
                  <a:srgbClr val="00B050"/>
                </a:solidFill>
              </a:rPr>
              <a:t>restl. Fächer</a:t>
            </a:r>
          </a:p>
        </p:txBody>
      </p:sp>
      <p:cxnSp>
        <p:nvCxnSpPr>
          <p:cNvPr id="5136" name="AutoShape 13"/>
          <p:cNvCxnSpPr>
            <a:cxnSpLocks noChangeShapeType="1"/>
            <a:stCxn id="5129" idx="2"/>
            <a:endCxn id="5130" idx="0"/>
          </p:cNvCxnSpPr>
          <p:nvPr/>
        </p:nvCxnSpPr>
        <p:spPr bwMode="auto">
          <a:xfrm>
            <a:off x="6469063" y="1865313"/>
            <a:ext cx="26987" cy="331628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137" name="AutoShape 14"/>
          <p:cNvCxnSpPr>
            <a:cxnSpLocks noChangeShapeType="1"/>
            <a:stCxn id="5132" idx="2"/>
            <a:endCxn id="5135" idx="0"/>
          </p:cNvCxnSpPr>
          <p:nvPr/>
        </p:nvCxnSpPr>
        <p:spPr bwMode="auto">
          <a:xfrm>
            <a:off x="2616200" y="4933950"/>
            <a:ext cx="1146175" cy="43021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138" name="AutoShape 15"/>
          <p:cNvCxnSpPr>
            <a:cxnSpLocks noChangeShapeType="1"/>
            <a:stCxn id="5132" idx="2"/>
            <a:endCxn id="5134" idx="0"/>
          </p:cNvCxnSpPr>
          <p:nvPr/>
        </p:nvCxnSpPr>
        <p:spPr bwMode="auto">
          <a:xfrm flipH="1">
            <a:off x="1431925" y="4933950"/>
            <a:ext cx="1184275" cy="40163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139" name="AutoShape 16"/>
          <p:cNvCxnSpPr>
            <a:cxnSpLocks noChangeShapeType="1"/>
            <a:stCxn id="5128" idx="2"/>
            <a:endCxn id="5131" idx="0"/>
          </p:cNvCxnSpPr>
          <p:nvPr/>
        </p:nvCxnSpPr>
        <p:spPr bwMode="auto">
          <a:xfrm>
            <a:off x="2671763" y="1909763"/>
            <a:ext cx="11112" cy="3492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140" name="AutoShape 17"/>
          <p:cNvCxnSpPr>
            <a:cxnSpLocks noChangeShapeType="1"/>
            <a:stCxn id="5131" idx="2"/>
          </p:cNvCxnSpPr>
          <p:nvPr/>
        </p:nvCxnSpPr>
        <p:spPr bwMode="auto">
          <a:xfrm>
            <a:off x="2682875" y="3089275"/>
            <a:ext cx="3175" cy="33496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141" name="AutoShape 18"/>
          <p:cNvCxnSpPr>
            <a:cxnSpLocks noChangeShapeType="1"/>
          </p:cNvCxnSpPr>
          <p:nvPr/>
        </p:nvCxnSpPr>
        <p:spPr bwMode="auto">
          <a:xfrm>
            <a:off x="2686050" y="3881438"/>
            <a:ext cx="1588" cy="2222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e-DE" dirty="0"/>
              <a:t>„Profiljahrgang“ – Was heißt das für mich?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sz="2000" dirty="0"/>
              <a:t>Durch die Umstellung des Gymnasialzweigs von G8 auf G9 kommen </a:t>
            </a:r>
            <a:r>
              <a:rPr lang="de-DE" sz="2000" b="1" dirty="0"/>
              <a:t>keine</a:t>
            </a:r>
            <a:r>
              <a:rPr lang="de-DE" sz="2000" dirty="0"/>
              <a:t> Schüler des Gymnasialzweigs in die GO („Nulljahrgang“).</a:t>
            </a:r>
          </a:p>
          <a:p>
            <a:pPr>
              <a:buFont typeface="Wingdings" panose="05000000000000000000" pitchFamily="2" charset="2"/>
              <a:buChar char="J"/>
            </a:pPr>
            <a:r>
              <a:rPr lang="de-DE" sz="2000" dirty="0">
                <a:sym typeface="Wingdings" panose="05000000000000000000" pitchFamily="2" charset="2"/>
              </a:rPr>
              <a:t>kleine Klassen und Kurse</a:t>
            </a:r>
          </a:p>
          <a:p>
            <a:pPr>
              <a:buFont typeface="Wingdings" panose="05000000000000000000" pitchFamily="2" charset="2"/>
              <a:buChar char="J"/>
            </a:pPr>
            <a:r>
              <a:rPr lang="de-DE" sz="2000" dirty="0"/>
              <a:t>intensivere Förderung möglich</a:t>
            </a:r>
          </a:p>
          <a:p>
            <a:pPr>
              <a:buFont typeface="Wingdings" panose="05000000000000000000" pitchFamily="2" charset="2"/>
              <a:buChar char="J"/>
            </a:pPr>
            <a:r>
              <a:rPr lang="de-DE" sz="2000" dirty="0"/>
              <a:t>persönlichere Verbindung zwischen Schüler und Lehrer</a:t>
            </a:r>
          </a:p>
          <a:p>
            <a:pPr>
              <a:buFont typeface="Wingdings" panose="05000000000000000000" pitchFamily="2" charset="2"/>
              <a:buChar char="J"/>
            </a:pPr>
            <a:endParaRPr lang="de-DE" sz="2000" dirty="0"/>
          </a:p>
          <a:p>
            <a:pPr>
              <a:buFont typeface="Wingdings" panose="05000000000000000000" pitchFamily="2" charset="2"/>
              <a:buChar char="J"/>
            </a:pPr>
            <a:endParaRPr lang="de-DE" sz="2000" dirty="0"/>
          </a:p>
          <a:p>
            <a:pPr marL="0" indent="0">
              <a:buNone/>
            </a:pPr>
            <a:r>
              <a:rPr lang="de-DE" sz="2000" b="1" dirty="0"/>
              <a:t>Warum die Oberstufe an der </a:t>
            </a:r>
            <a:r>
              <a:rPr lang="de-DE" sz="2000" b="1" dirty="0" err="1"/>
              <a:t>AvH</a:t>
            </a:r>
            <a:r>
              <a:rPr lang="de-DE" sz="2000" b="1" dirty="0"/>
              <a:t> absolvieren? </a:t>
            </a:r>
          </a:p>
          <a:p>
            <a:pPr marL="0" indent="0">
              <a:buNone/>
            </a:pPr>
            <a:r>
              <a:rPr lang="de-DE" sz="2000" dirty="0"/>
              <a:t>- vertrautes Umfeld</a:t>
            </a:r>
            <a:br>
              <a:rPr lang="de-DE" sz="2000" dirty="0"/>
            </a:br>
            <a:r>
              <a:rPr lang="de-DE" sz="2000" dirty="0"/>
              <a:t>- kurze Fahrwege</a:t>
            </a:r>
            <a:br>
              <a:rPr lang="de-DE" sz="2000" dirty="0"/>
            </a:br>
            <a:r>
              <a:rPr lang="de-DE" sz="2000" dirty="0"/>
              <a:t>- viele Lehrer sind den Schülern bereits bekannt</a:t>
            </a:r>
            <a:br>
              <a:rPr lang="de-DE" sz="2000" dirty="0"/>
            </a:br>
            <a:r>
              <a:rPr lang="de-DE" sz="2000" dirty="0"/>
              <a:t>- kurze Wege durch kleines System und </a:t>
            </a:r>
            <a:r>
              <a:rPr lang="de-DE" sz="2000"/>
              <a:t>persönliche Bindung</a:t>
            </a:r>
            <a:br>
              <a:rPr lang="de-DE" sz="2000" dirty="0"/>
            </a:br>
            <a:endParaRPr lang="de-DE" sz="2000" dirty="0"/>
          </a:p>
          <a:p>
            <a:pPr>
              <a:buFont typeface="Wingdings" panose="05000000000000000000" pitchFamily="2" charset="2"/>
              <a:buChar char="J"/>
            </a:pPr>
            <a:endParaRPr lang="de-DE" sz="2000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de-DE" altLang="de-DE"/>
              <a:t>Folie </a:t>
            </a:r>
            <a:fld id="{110EAF6F-1CDD-4054-8E56-5F14A05A33A2}" type="slidenum">
              <a:rPr lang="de-DE" altLang="de-DE" smtClean="0"/>
              <a:pPr>
                <a:defRPr/>
              </a:pPr>
              <a:t>30</a:t>
            </a:fld>
            <a:endParaRPr lang="de-DE" alt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>
              <a:defRPr/>
            </a:pPr>
            <a:fld id="{2169E277-4B09-4A07-A745-4DBA436811E5}" type="datetime1">
              <a:rPr lang="de-DE" altLang="de-DE" smtClean="0"/>
              <a:pPr>
                <a:defRPr/>
              </a:pPr>
              <a:t>11.01.2019</a:t>
            </a:fld>
            <a:endParaRPr lang="de-DE" alt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de-DE"/>
              <a:t>OAVO Horst Fromm</a:t>
            </a:r>
          </a:p>
        </p:txBody>
      </p:sp>
    </p:spTree>
    <p:extLst>
      <p:ext uri="{BB962C8B-B14F-4D97-AF65-F5344CB8AC3E}">
        <p14:creationId xmlns:p14="http://schemas.microsoft.com/office/powerpoint/2010/main" val="3050687510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Foliennummernplatzhalter 1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de-DE" altLang="de-DE" sz="1200"/>
              <a:t>Folie </a:t>
            </a:r>
            <a:fld id="{89774304-FB51-4050-B161-C00D47295266}" type="slidenum">
              <a:rPr lang="de-DE" altLang="de-DE" sz="1200"/>
              <a:pPr algn="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31</a:t>
            </a:fld>
            <a:endParaRPr lang="de-DE" altLang="de-DE" sz="1200"/>
          </a:p>
        </p:txBody>
      </p:sp>
      <p:sp>
        <p:nvSpPr>
          <p:cNvPr id="29699" name="Datumsplatzhalter 2"/>
          <p:cNvSpPr>
            <a:spLocks noGrp="1"/>
          </p:cNvSpPr>
          <p:nvPr>
            <p:ph type="dt" sz="quarter" idx="11"/>
          </p:nvPr>
        </p:nvSpPr>
        <p:spPr>
          <a:noFill/>
        </p:spPr>
        <p:txBody>
          <a:bodyPr/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28C3A84A-8192-496A-B6F8-C62CE6DEC450}" type="datetime1">
              <a:rPr lang="de-DE" altLang="de-DE" sz="1200"/>
              <a:pPr>
                <a:spcBef>
                  <a:spcPct val="0"/>
                </a:spcBef>
                <a:buClrTx/>
                <a:buSzTx/>
                <a:buFontTx/>
                <a:buNone/>
              </a:pPr>
              <a:t>11.01.2019</a:t>
            </a:fld>
            <a:endParaRPr lang="de-DE" altLang="de-DE" sz="1200"/>
          </a:p>
        </p:txBody>
      </p:sp>
      <p:sp>
        <p:nvSpPr>
          <p:cNvPr id="29700" name="Fußzeilenplatzhalter 3"/>
          <p:cNvSpPr>
            <a:spLocks noGrp="1"/>
          </p:cNvSpPr>
          <p:nvPr>
            <p:ph type="ftr" sz="quarter" idx="12"/>
          </p:nvPr>
        </p:nvSpPr>
        <p:spPr>
          <a:noFill/>
        </p:spPr>
        <p:txBody>
          <a:bodyPr/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de-DE" altLang="de-DE" sz="1200" dirty="0"/>
              <a:t>OAVO Sarah </a:t>
            </a:r>
            <a:r>
              <a:rPr lang="de-DE" altLang="de-DE" sz="1200" dirty="0" err="1"/>
              <a:t>Hoeller</a:t>
            </a:r>
            <a:endParaRPr lang="de-DE" altLang="de-DE" sz="1200" dirty="0"/>
          </a:p>
        </p:txBody>
      </p:sp>
      <p:sp>
        <p:nvSpPr>
          <p:cNvPr id="29701" name="Rectangle 2"/>
          <p:cNvSpPr>
            <a:spLocks noChangeArrowheads="1"/>
          </p:cNvSpPr>
          <p:nvPr/>
        </p:nvSpPr>
        <p:spPr bwMode="auto">
          <a:xfrm>
            <a:off x="4086225" y="27289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endParaRPr lang="de-DE" altLang="de-DE" sz="1800">
              <a:solidFill>
                <a:schemeClr val="hlink"/>
              </a:solidFill>
            </a:endParaRPr>
          </a:p>
        </p:txBody>
      </p:sp>
      <p:sp>
        <p:nvSpPr>
          <p:cNvPr id="29702" name="Text Box 3"/>
          <p:cNvSpPr txBox="1">
            <a:spLocks noChangeArrowheads="1"/>
          </p:cNvSpPr>
          <p:nvPr/>
        </p:nvSpPr>
        <p:spPr bwMode="auto">
          <a:xfrm>
            <a:off x="1066800" y="4343400"/>
            <a:ext cx="6934200" cy="1554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de-DE" altLang="de-DE" sz="2400" b="0"/>
              <a:t>„Wissen und Erkennen sind die Freude und Berechtigung der Menschheit.“</a:t>
            </a:r>
          </a:p>
          <a:p>
            <a:pPr>
              <a:spcBef>
                <a:spcPct val="50000"/>
              </a:spcBef>
              <a:buClrTx/>
              <a:buSzTx/>
              <a:buFontTx/>
              <a:buNone/>
            </a:pPr>
            <a:endParaRPr lang="de-DE" altLang="de-DE" sz="1400" b="0"/>
          </a:p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de-DE" altLang="de-DE" sz="1800" b="0"/>
              <a:t>Alexander von Humboldt</a:t>
            </a:r>
          </a:p>
        </p:txBody>
      </p:sp>
      <p:pic>
        <p:nvPicPr>
          <p:cNvPr id="29703" name="Picture 4" descr="Alexander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2275" y="819150"/>
            <a:ext cx="5029200" cy="3243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altLang="de-DE"/>
              <a:t>Oberstufeneignung AvH</a:t>
            </a:r>
          </a:p>
        </p:txBody>
      </p:sp>
      <p:sp>
        <p:nvSpPr>
          <p:cNvPr id="615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altLang="de-DE" sz="2400" dirty="0"/>
              <a:t>gute Note im Arbeitsverhalten</a:t>
            </a:r>
          </a:p>
          <a:p>
            <a:r>
              <a:rPr lang="de-DE" altLang="de-DE" sz="2400" dirty="0"/>
              <a:t>Berücksichtigung unterdurchschnittlicher Leistungen im aktuellen Halbjahr</a:t>
            </a:r>
          </a:p>
          <a:p>
            <a:r>
              <a:rPr lang="de-DE" altLang="de-DE" sz="2400" dirty="0"/>
              <a:t>Berücksichtigung schlechter Leistungen in der Vergangenheit</a:t>
            </a:r>
          </a:p>
          <a:p>
            <a:r>
              <a:rPr lang="de-DE" altLang="de-DE" sz="2400" dirty="0"/>
              <a:t>Besuch freiwilliger Unterrichtsveranstaltungen</a:t>
            </a:r>
          </a:p>
          <a:p>
            <a:r>
              <a:rPr lang="de-DE" altLang="de-DE" sz="2400" dirty="0"/>
              <a:t>regelmäßige Anwesenheit im Unterricht</a:t>
            </a:r>
          </a:p>
          <a:p>
            <a:r>
              <a:rPr lang="de-DE" altLang="de-DE" sz="2400" dirty="0"/>
              <a:t>Fähigkeit, Lücken selbstständig aufzuholen</a:t>
            </a:r>
          </a:p>
          <a:p>
            <a:r>
              <a:rPr lang="de-DE" altLang="de-DE" sz="2400" dirty="0"/>
              <a:t>kontinuierliche Mitarbeit</a:t>
            </a:r>
          </a:p>
          <a:p>
            <a:r>
              <a:rPr lang="de-DE" altLang="de-DE" sz="2400" dirty="0"/>
              <a:t>Pflicht zum Besuch der GO-Vorbereitungskurse, falls diese angeboten werden</a:t>
            </a:r>
          </a:p>
          <a:p>
            <a:endParaRPr lang="de-DE" altLang="de-DE" dirty="0"/>
          </a:p>
        </p:txBody>
      </p:sp>
      <p:sp>
        <p:nvSpPr>
          <p:cNvPr id="6146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de-DE" altLang="de-DE" sz="1200" dirty="0"/>
              <a:t>Folie </a:t>
            </a:r>
            <a:fld id="{089CAF16-CE16-4094-BF7E-E6C0BA716EBC}" type="slidenum">
              <a:rPr lang="de-DE" altLang="de-DE" sz="1200" smtClean="0"/>
              <a:pPr/>
              <a:t>4</a:t>
            </a:fld>
            <a:endParaRPr lang="de-DE" altLang="de-DE" sz="1200" dirty="0"/>
          </a:p>
        </p:txBody>
      </p:sp>
      <p:sp>
        <p:nvSpPr>
          <p:cNvPr id="6147" name="Datumsplatzhalter 4"/>
          <p:cNvSpPr>
            <a:spLocks noGrp="1"/>
          </p:cNvSpPr>
          <p:nvPr>
            <p:ph type="dt" sz="quarter" idx="11"/>
          </p:nvPr>
        </p:nvSpPr>
        <p:spPr/>
        <p:txBody>
          <a:bodyPr/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fld id="{EB457C00-43E8-4415-9F13-07B023CA8F3E}" type="datetime1">
              <a:rPr lang="de-DE" altLang="de-DE" sz="1200" smtClean="0"/>
              <a:pPr/>
              <a:t>11.01.2019</a:t>
            </a:fld>
            <a:endParaRPr lang="de-DE" altLang="de-DE" sz="1200" dirty="0"/>
          </a:p>
        </p:txBody>
      </p:sp>
      <p:sp>
        <p:nvSpPr>
          <p:cNvPr id="6148" name="Fußzeilenplatzhalt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de-DE" altLang="de-DE" sz="1200" dirty="0"/>
              <a:t>OAVO Sarah </a:t>
            </a:r>
            <a:r>
              <a:rPr lang="de-DE" altLang="de-DE" sz="1200" dirty="0" err="1"/>
              <a:t>Hoeller</a:t>
            </a:r>
            <a:endParaRPr lang="de-DE" altLang="de-DE" sz="1200" dirty="0"/>
          </a:p>
        </p:txBody>
      </p:sp>
    </p:spTree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Aufnahmeverfahren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SzPct val="100000"/>
              <a:buFont typeface="Wingdings" panose="05000000000000000000" pitchFamily="2" charset="2"/>
              <a:buChar char="§"/>
            </a:pPr>
            <a:r>
              <a:rPr lang="de-DE" sz="2800" dirty="0"/>
              <a:t>Anmeldung bis Ende Februar  </a:t>
            </a:r>
          </a:p>
          <a:p>
            <a:pPr>
              <a:buSzPct val="100000"/>
              <a:buFont typeface="Wingdings" panose="05000000000000000000" pitchFamily="2" charset="2"/>
              <a:buChar char="§"/>
            </a:pPr>
            <a:r>
              <a:rPr lang="de-DE" sz="2800" dirty="0"/>
              <a:t>Realschüler: </a:t>
            </a:r>
          </a:p>
          <a:p>
            <a:pPr>
              <a:buFont typeface="Symbol" panose="05050102010706020507" pitchFamily="18" charset="2"/>
              <a:buChar char="-"/>
            </a:pPr>
            <a:r>
              <a:rPr lang="de-DE" sz="2800" dirty="0"/>
              <a:t>Oberstufeneignung</a:t>
            </a:r>
          </a:p>
          <a:p>
            <a:pPr>
              <a:buFont typeface="Symbol" panose="05050102010706020507" pitchFamily="18" charset="2"/>
              <a:buChar char="-"/>
            </a:pPr>
            <a:r>
              <a:rPr lang="de-DE" sz="2800" dirty="0"/>
              <a:t>Zeugnis 1. Halbjahr</a:t>
            </a:r>
          </a:p>
          <a:p>
            <a:pPr>
              <a:buSzPct val="100000"/>
              <a:buFont typeface="Wingdings" panose="05000000000000000000" pitchFamily="2" charset="2"/>
              <a:buChar char="§"/>
            </a:pPr>
            <a:r>
              <a:rPr lang="de-DE" sz="2800" dirty="0" err="1"/>
              <a:t>Fachwahl</a:t>
            </a:r>
            <a:endParaRPr lang="de-DE" sz="2800" dirty="0"/>
          </a:p>
          <a:p>
            <a:pPr>
              <a:buFont typeface="Symbol" panose="05050102010706020507" pitchFamily="18" charset="2"/>
              <a:buChar char="-"/>
            </a:pPr>
            <a:r>
              <a:rPr lang="de-DE" sz="2800" dirty="0"/>
              <a:t>nach GO-Information für Schüler zu Beginn 2. HJ</a:t>
            </a:r>
          </a:p>
          <a:p>
            <a:pPr>
              <a:buFont typeface="Symbol" panose="05050102010706020507" pitchFamily="18" charset="2"/>
              <a:buChar char="-"/>
            </a:pPr>
            <a:r>
              <a:rPr lang="de-DE" sz="2800" dirty="0"/>
              <a:t>persönliche Beratung bei Studienleitung</a:t>
            </a:r>
          </a:p>
          <a:p>
            <a:pPr>
              <a:buSzPct val="100000"/>
              <a:buFont typeface="Wingdings" panose="05000000000000000000" pitchFamily="2" charset="2"/>
              <a:buChar char="§"/>
            </a:pPr>
            <a:r>
              <a:rPr lang="de-DE" sz="2800" dirty="0"/>
              <a:t>nachträgliche Aufnahme möglich</a:t>
            </a:r>
            <a:br>
              <a:rPr lang="de-DE" sz="2800" dirty="0"/>
            </a:br>
            <a:endParaRPr lang="de-DE" sz="2800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de-DE" altLang="de-DE"/>
              <a:t>Folie </a:t>
            </a:r>
            <a:fld id="{110EAF6F-1CDD-4054-8E56-5F14A05A33A2}" type="slidenum">
              <a:rPr lang="de-DE" altLang="de-DE" smtClean="0"/>
              <a:pPr>
                <a:defRPr/>
              </a:pPr>
              <a:t>5</a:t>
            </a:fld>
            <a:endParaRPr lang="de-DE" alt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>
              <a:defRPr/>
            </a:pPr>
            <a:fld id="{2169E277-4B09-4A07-A745-4DBA436811E5}" type="datetime1">
              <a:rPr lang="de-DE" altLang="de-DE" smtClean="0"/>
              <a:pPr>
                <a:defRPr/>
              </a:pPr>
              <a:t>11.01.2019</a:t>
            </a:fld>
            <a:endParaRPr lang="de-DE" alt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de-DE" altLang="de-DE" dirty="0"/>
              <a:t>OAVO Sarah </a:t>
            </a:r>
            <a:r>
              <a:rPr lang="de-DE" altLang="de-DE" dirty="0" err="1"/>
              <a:t>Hoeller</a:t>
            </a:r>
            <a:endParaRPr lang="de-DE" altLang="de-DE" dirty="0"/>
          </a:p>
        </p:txBody>
      </p:sp>
    </p:spTree>
    <p:extLst>
      <p:ext uri="{BB962C8B-B14F-4D97-AF65-F5344CB8AC3E}">
        <p14:creationId xmlns:p14="http://schemas.microsoft.com/office/powerpoint/2010/main" val="3237299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Foliennummernplatzhalt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de-DE" altLang="de-DE" sz="1200"/>
              <a:t>Folie </a:t>
            </a:r>
            <a:fld id="{077E3E67-8FF1-4484-A829-C1C425DB1C1A}" type="slidenum">
              <a:rPr lang="de-DE" altLang="de-DE" sz="1200"/>
              <a:pPr algn="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6</a:t>
            </a:fld>
            <a:endParaRPr lang="de-DE" altLang="de-DE" sz="1200"/>
          </a:p>
        </p:txBody>
      </p:sp>
      <p:sp>
        <p:nvSpPr>
          <p:cNvPr id="7171" name="Datumsplatzhalter 4"/>
          <p:cNvSpPr>
            <a:spLocks noGrp="1"/>
          </p:cNvSpPr>
          <p:nvPr>
            <p:ph type="dt" sz="quarter" idx="11"/>
          </p:nvPr>
        </p:nvSpPr>
        <p:spPr>
          <a:noFill/>
        </p:spPr>
        <p:txBody>
          <a:bodyPr/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9E9D6A26-9FFD-4AA9-BF76-8259C892412C}" type="datetime1">
              <a:rPr lang="de-DE" altLang="de-DE" sz="1200"/>
              <a:pPr>
                <a:spcBef>
                  <a:spcPct val="0"/>
                </a:spcBef>
                <a:buClrTx/>
                <a:buSzTx/>
                <a:buFontTx/>
                <a:buNone/>
              </a:pPr>
              <a:t>11.01.2019</a:t>
            </a:fld>
            <a:endParaRPr lang="de-DE" altLang="de-DE" sz="1200"/>
          </a:p>
        </p:txBody>
      </p:sp>
      <p:sp>
        <p:nvSpPr>
          <p:cNvPr id="7172" name="Fußzeilenplatzhalter 5"/>
          <p:cNvSpPr>
            <a:spLocks noGrp="1"/>
          </p:cNvSpPr>
          <p:nvPr>
            <p:ph type="ftr" sz="quarter" idx="12"/>
          </p:nvPr>
        </p:nvSpPr>
        <p:spPr>
          <a:noFill/>
        </p:spPr>
        <p:txBody>
          <a:bodyPr/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de-DE" altLang="de-DE" sz="1200" dirty="0"/>
              <a:t>OAVO Sarah </a:t>
            </a:r>
            <a:r>
              <a:rPr lang="de-DE" altLang="de-DE" sz="1200" dirty="0" err="1"/>
              <a:t>Hoeller</a:t>
            </a:r>
            <a:endParaRPr lang="de-DE" altLang="de-DE" sz="1200" dirty="0"/>
          </a:p>
        </p:txBody>
      </p:sp>
      <p:sp>
        <p:nvSpPr>
          <p:cNvPr id="7173" name="Rectangle 2"/>
          <p:cNvSpPr>
            <a:spLocks noGrp="1" noChangeArrowheads="1"/>
          </p:cNvSpPr>
          <p:nvPr>
            <p:ph type="title"/>
          </p:nvPr>
        </p:nvSpPr>
        <p:spPr>
          <a:xfrm>
            <a:off x="1285875" y="233363"/>
            <a:ext cx="6572250" cy="3524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/>
          <a:lstStyle/>
          <a:p>
            <a:pPr eaLnBrk="1" hangingPunct="1"/>
            <a:r>
              <a:rPr lang="de-DE" altLang="de-DE">
                <a:cs typeface="Arial" charset="0"/>
              </a:rPr>
              <a:t>Zeitplan gymnasiale Oberstufe</a:t>
            </a:r>
            <a:r>
              <a:rPr lang="de-DE" altLang="de-DE" sz="1400">
                <a:cs typeface="Arial" charset="0"/>
              </a:rPr>
              <a:t> </a:t>
            </a:r>
            <a:endParaRPr lang="de-DE" altLang="de-DE" sz="1400"/>
          </a:p>
        </p:txBody>
      </p:sp>
      <p:graphicFrame>
        <p:nvGraphicFramePr>
          <p:cNvPr id="355359" name="Group 3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7087398"/>
              </p:ext>
            </p:extLst>
          </p:nvPr>
        </p:nvGraphicFramePr>
        <p:xfrm>
          <a:off x="296525" y="1043735"/>
          <a:ext cx="8153400" cy="5325614"/>
        </p:xfrm>
        <a:graphic>
          <a:graphicData uri="http://schemas.openxmlformats.org/drawingml/2006/table">
            <a:tbl>
              <a:tblPr/>
              <a:tblGrid>
                <a:gridCol w="1066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41153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91306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041346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Einfüh</a:t>
                      </a:r>
                      <a:r>
                        <a:rPr kumimoji="0" lang="de-DE" altLang="de-DE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-</a:t>
                      </a:r>
                      <a:r>
                        <a:rPr kumimoji="0" lang="de-DE" altLang="de-DE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rungs</a:t>
                      </a:r>
                      <a:r>
                        <a:rPr kumimoji="0" lang="de-DE" altLang="de-DE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-phase </a:t>
                      </a:r>
                    </a:p>
                  </a:txBody>
                  <a:tcPr marT="45722" marB="4572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E1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E2</a:t>
                      </a:r>
                    </a:p>
                  </a:txBody>
                  <a:tcPr marT="45722" marB="457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1. Halbjahr GO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2. Halbjahr GO</a:t>
                      </a:r>
                      <a:endParaRPr kumimoji="0" lang="de-DE" altLang="de-DE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12 Pflichtfächer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29+5 Stunden Pflichtunterricht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(34 Wochenstunden)</a:t>
                      </a:r>
                      <a:endParaRPr kumimoji="0" lang="de-DE" altLang="de-DE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213049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Qualifi-kations-phase </a:t>
                      </a:r>
                    </a:p>
                  </a:txBody>
                  <a:tcPr marT="45722" marB="4572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>
                        <a:alpha val="50195"/>
                      </a:srgbClr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Q1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Q2</a:t>
                      </a:r>
                    </a:p>
                  </a:txBody>
                  <a:tcPr marT="45722" marB="457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>
                        <a:alpha val="50195"/>
                      </a:srgbClr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3. Halbjahr GO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4. Halbjahr GO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Fachhochschulreife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(schulischer Teil – SFHS)</a:t>
                      </a:r>
                    </a:p>
                  </a:txBody>
                  <a:tcPr marT="45722" marB="457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>
                        <a:alpha val="50195"/>
                      </a:srgbClr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Unterricht in</a:t>
                      </a:r>
                      <a:br>
                        <a:rPr kumimoji="0" lang="de-DE" altLang="de-DE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</a:br>
                      <a:r>
                        <a:rPr kumimoji="0" lang="de-DE" altLang="de-DE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 Leistungskursen </a:t>
                      </a:r>
                      <a:br>
                        <a:rPr kumimoji="0" lang="de-DE" altLang="de-DE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</a:br>
                      <a:r>
                        <a:rPr kumimoji="0" lang="de-DE" altLang="de-DE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mindestens 7 Grundkursen</a:t>
                      </a:r>
                      <a:r>
                        <a:rPr kumimoji="0" lang="de-DE" altLang="de-DE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</a:p>
                  </a:txBody>
                  <a:tcPr marT="45722" marB="457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>
                        <a:alpha val="50195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69904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>
                        <a:alpha val="50195"/>
                      </a:srgbClr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Q3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Q4</a:t>
                      </a:r>
                    </a:p>
                  </a:txBody>
                  <a:tcPr marT="45722" marB="457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>
                        <a:alpha val="50195"/>
                      </a:srgbClr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5. Halbjahr GO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6. Halbjahr GO (Abitur)</a:t>
                      </a:r>
                    </a:p>
                  </a:txBody>
                  <a:tcPr marT="45722" marB="457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>
                        <a:alpha val="50195"/>
                      </a:srgbClr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de-DE" altLang="de-DE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>
                        <a:alpha val="50195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884264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Prü</a:t>
                      </a:r>
                      <a:r>
                        <a:rPr kumimoji="0" lang="de-DE" altLang="de-DE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-</a:t>
                      </a:r>
                      <a:r>
                        <a:rPr kumimoji="0" lang="de-DE" altLang="de-DE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fungs</a:t>
                      </a:r>
                      <a:r>
                        <a:rPr kumimoji="0" lang="de-DE" altLang="de-DE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-phase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in Q4</a:t>
                      </a:r>
                    </a:p>
                  </a:txBody>
                  <a:tcPr marT="45722" marB="4572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Abi-tur</a:t>
                      </a:r>
                    </a:p>
                  </a:txBody>
                  <a:tcPr marT="45722" marB="457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Beginn i.d.R. 2 Wochen vor den Osterferien</a:t>
                      </a:r>
                      <a:br>
                        <a:rPr kumimoji="0" lang="de-DE" altLang="de-DE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</a:br>
                      <a:r>
                        <a:rPr kumimoji="0" lang="de-DE" altLang="de-DE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zentrale Aufgabenstellung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„Landesabitur“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de-DE" altLang="de-DE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 LK: schriftlich</a:t>
                      </a:r>
                      <a:br>
                        <a:rPr kumimoji="0" lang="de-DE" altLang="de-DE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</a:br>
                      <a:r>
                        <a:rPr kumimoji="0" lang="de-DE" altLang="de-DE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 GK: schriftlich</a:t>
                      </a:r>
                      <a:br>
                        <a:rPr kumimoji="0" lang="de-DE" altLang="de-DE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</a:br>
                      <a:br>
                        <a:rPr kumimoji="0" lang="de-DE" altLang="de-DE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</a:br>
                      <a:r>
                        <a:rPr kumimoji="0" lang="de-DE" altLang="de-DE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 GK: mündlich</a:t>
                      </a:r>
                      <a:br>
                        <a:rPr kumimoji="0" lang="de-DE" altLang="de-DE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</a:br>
                      <a:r>
                        <a:rPr kumimoji="0" lang="de-DE" altLang="de-DE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 GK: mündlich oder </a:t>
                      </a:r>
                      <a:r>
                        <a:rPr kumimoji="0" lang="de-DE" altLang="de-DE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Präsen</a:t>
                      </a:r>
                      <a:r>
                        <a:rPr kumimoji="0" lang="de-DE" altLang="de-DE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- </a:t>
                      </a:r>
                      <a:br>
                        <a:rPr kumimoji="0" lang="de-DE" altLang="de-DE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</a:br>
                      <a:r>
                        <a:rPr kumimoji="0" lang="de-DE" altLang="de-DE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          </a:t>
                      </a:r>
                      <a:r>
                        <a:rPr kumimoji="0" lang="de-DE" altLang="de-DE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tation</a:t>
                      </a:r>
                      <a:r>
                        <a:rPr kumimoji="0" lang="de-DE" altLang="de-DE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oder BLL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600" b="1" i="0" u="sng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(5 Prüfungsfächer)</a:t>
                      </a:r>
                    </a:p>
                  </a:txBody>
                  <a:tcPr marT="45722" marB="457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Foliennummernplatzhalt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de-DE" altLang="de-DE" sz="1200"/>
              <a:t>Folie </a:t>
            </a:r>
            <a:fld id="{6D18BB5B-D991-452B-940C-BF95FB1CB237}" type="slidenum">
              <a:rPr lang="de-DE" altLang="de-DE" sz="1200"/>
              <a:pPr algn="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7</a:t>
            </a:fld>
            <a:endParaRPr lang="de-DE" altLang="de-DE" sz="1200"/>
          </a:p>
        </p:txBody>
      </p:sp>
      <p:sp>
        <p:nvSpPr>
          <p:cNvPr id="8195" name="Datumsplatzhalter 4"/>
          <p:cNvSpPr>
            <a:spLocks noGrp="1"/>
          </p:cNvSpPr>
          <p:nvPr>
            <p:ph type="dt" sz="quarter" idx="11"/>
          </p:nvPr>
        </p:nvSpPr>
        <p:spPr>
          <a:noFill/>
        </p:spPr>
        <p:txBody>
          <a:bodyPr/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01F6E323-7D20-44CB-84D2-AE4F51FBC273}" type="datetime1">
              <a:rPr lang="de-DE" altLang="de-DE" sz="1200"/>
              <a:pPr>
                <a:spcBef>
                  <a:spcPct val="0"/>
                </a:spcBef>
                <a:buClrTx/>
                <a:buSzTx/>
                <a:buFontTx/>
                <a:buNone/>
              </a:pPr>
              <a:t>11.01.2019</a:t>
            </a:fld>
            <a:endParaRPr lang="de-DE" altLang="de-DE" sz="1200"/>
          </a:p>
        </p:txBody>
      </p:sp>
      <p:sp>
        <p:nvSpPr>
          <p:cNvPr id="8196" name="Fußzeilenplatzhalter 5"/>
          <p:cNvSpPr>
            <a:spLocks noGrp="1"/>
          </p:cNvSpPr>
          <p:nvPr>
            <p:ph type="ftr" sz="quarter" idx="12"/>
          </p:nvPr>
        </p:nvSpPr>
        <p:spPr>
          <a:noFill/>
        </p:spPr>
        <p:txBody>
          <a:bodyPr/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de-DE" altLang="de-DE" sz="1200" dirty="0"/>
              <a:t>OAVO Sarah </a:t>
            </a:r>
            <a:r>
              <a:rPr lang="de-DE" altLang="de-DE" sz="1200" dirty="0" err="1"/>
              <a:t>Hoeller</a:t>
            </a:r>
            <a:endParaRPr lang="de-DE" altLang="de-DE" sz="1200" dirty="0"/>
          </a:p>
        </p:txBody>
      </p:sp>
      <p:sp>
        <p:nvSpPr>
          <p:cNvPr id="8197" name="Rectangle 2"/>
          <p:cNvSpPr>
            <a:spLocks noGrp="1" noChangeArrowheads="1"/>
          </p:cNvSpPr>
          <p:nvPr>
            <p:ph type="title"/>
          </p:nvPr>
        </p:nvSpPr>
        <p:spPr>
          <a:xfrm>
            <a:off x="1422400" y="233363"/>
            <a:ext cx="6119813" cy="381000"/>
          </a:xfrm>
        </p:spPr>
        <p:txBody>
          <a:bodyPr/>
          <a:lstStyle/>
          <a:p>
            <a:pPr eaLnBrk="1" hangingPunct="1"/>
            <a:r>
              <a:rPr lang="de-DE" altLang="de-DE"/>
              <a:t>Fächer in der Einführungsphase E1 und E2</a:t>
            </a:r>
          </a:p>
        </p:txBody>
      </p:sp>
      <p:graphicFrame>
        <p:nvGraphicFramePr>
          <p:cNvPr id="336964" name="Group 6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13649446"/>
              </p:ext>
            </p:extLst>
          </p:nvPr>
        </p:nvGraphicFramePr>
        <p:xfrm>
          <a:off x="457200" y="990600"/>
          <a:ext cx="8075613" cy="5409737"/>
        </p:xfrm>
        <a:graphic>
          <a:graphicData uri="http://schemas.openxmlformats.org/drawingml/2006/table">
            <a:tbl>
              <a:tblPr/>
              <a:tblGrid>
                <a:gridCol w="10175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4143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1753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828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953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39541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30238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49530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458725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de-DE" altLang="de-DE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02" marB="4570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 gridSpan="2"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Aufgabenfeld I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gridSpan="2"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Aufgabenfeld II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6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gridSpan="2"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Aufgabenfeld III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de-DE" altLang="de-DE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99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214272">
                <a:tc rowSpan="2"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Pflicht-Fächer</a:t>
                      </a:r>
                    </a:p>
                  </a:txBody>
                  <a:tcPr marT="45702" marB="4570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 rowSpan="2"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tabLst>
                          <a:tab pos="1439863" algn="l"/>
                        </a:tabLst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tabLst>
                          <a:tab pos="1439863" algn="l"/>
                        </a:tabLst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tabLst>
                          <a:tab pos="1439863" algn="l"/>
                        </a:tabLst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tabLst>
                          <a:tab pos="1439863" algn="l"/>
                        </a:tabLs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tabLst>
                          <a:tab pos="1439863" algn="l"/>
                        </a:tabLs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tabLst>
                          <a:tab pos="1439863" algn="l"/>
                        </a:tabLs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tabLst>
                          <a:tab pos="1439863" algn="l"/>
                        </a:tabLs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tabLst>
                          <a:tab pos="1439863" algn="l"/>
                        </a:tabLs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tabLst>
                          <a:tab pos="1439863" algn="l"/>
                        </a:tabLs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>
                          <a:tab pos="1439863" algn="l"/>
                        </a:tabLst>
                      </a:pPr>
                      <a:r>
                        <a:rPr kumimoji="0" lang="de-DE" altLang="de-DE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Deutsch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>
                          <a:tab pos="1439863" algn="l"/>
                        </a:tabLst>
                      </a:pPr>
                      <a:r>
                        <a:rPr kumimoji="0" lang="de-DE" altLang="de-DE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Englisch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>
                          <a:tab pos="1439863" algn="l"/>
                        </a:tabLst>
                      </a:pPr>
                      <a:r>
                        <a:rPr kumimoji="0" lang="de-DE" altLang="de-DE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Französisch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>
                          <a:tab pos="1439863" algn="l"/>
                        </a:tabLst>
                      </a:pPr>
                      <a:r>
                        <a:rPr kumimoji="0" lang="de-DE" altLang="de-DE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Spanisch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>
                          <a:tab pos="1439863" algn="l"/>
                        </a:tabLst>
                      </a:pPr>
                      <a:r>
                        <a:rPr kumimoji="0" lang="de-DE" altLang="de-DE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Kunst</a:t>
                      </a:r>
                      <a:br>
                        <a:rPr kumimoji="0" lang="de-DE" altLang="de-DE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</a:br>
                      <a:r>
                        <a:rPr kumimoji="0" lang="de-DE" altLang="de-DE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oder</a:t>
                      </a:r>
                      <a:br>
                        <a:rPr kumimoji="0" lang="de-DE" altLang="de-DE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</a:br>
                      <a:r>
                        <a:rPr kumimoji="0" lang="de-DE" altLang="de-DE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Musik 	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 rowSpan="2"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tabLst>
                          <a:tab pos="1439863" algn="l"/>
                        </a:tabLst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tabLst>
                          <a:tab pos="1439863" algn="l"/>
                        </a:tabLst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tabLst>
                          <a:tab pos="1439863" algn="l"/>
                        </a:tabLst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tabLst>
                          <a:tab pos="1439863" algn="l"/>
                        </a:tabLs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tabLst>
                          <a:tab pos="1439863" algn="l"/>
                        </a:tabLs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tabLst>
                          <a:tab pos="1439863" algn="l"/>
                        </a:tabLs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tabLst>
                          <a:tab pos="1439863" algn="l"/>
                        </a:tabLs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tabLst>
                          <a:tab pos="1439863" algn="l"/>
                        </a:tabLs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tabLst>
                          <a:tab pos="1439863" algn="l"/>
                        </a:tabLs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>
                          <a:tab pos="1439863" algn="l"/>
                        </a:tabLst>
                      </a:pPr>
                      <a:r>
                        <a:rPr kumimoji="0" lang="de-DE" altLang="de-DE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3+</a:t>
                      </a:r>
                      <a:r>
                        <a:rPr kumimoji="0" lang="de-DE" altLang="de-DE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>
                          <a:tab pos="1439863" algn="l"/>
                        </a:tabLst>
                      </a:pPr>
                      <a:r>
                        <a:rPr kumimoji="0" lang="de-DE" altLang="de-DE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3+</a:t>
                      </a:r>
                      <a:r>
                        <a:rPr kumimoji="0" lang="de-DE" altLang="de-DE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>
                          <a:tab pos="1439863" algn="l"/>
                        </a:tabLst>
                      </a:pPr>
                      <a:r>
                        <a:rPr kumimoji="0" lang="de-DE" altLang="de-DE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3+</a:t>
                      </a:r>
                      <a:r>
                        <a:rPr kumimoji="0" lang="de-DE" altLang="de-DE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>
                          <a:tab pos="1439863" algn="l"/>
                        </a:tabLst>
                      </a:pPr>
                      <a:r>
                        <a:rPr kumimoji="0" lang="de-DE" altLang="de-DE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>
                          <a:tab pos="1439863" algn="l"/>
                        </a:tabLst>
                      </a:pPr>
                      <a:r>
                        <a:rPr kumimoji="0" lang="de-DE" altLang="de-DE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 rowSpan="2"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tabLst>
                          <a:tab pos="2514600" algn="l"/>
                        </a:tabLst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tabLst>
                          <a:tab pos="2514600" algn="l"/>
                        </a:tabLst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tabLst>
                          <a:tab pos="2514600" algn="l"/>
                        </a:tabLst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tabLst>
                          <a:tab pos="2514600" algn="l"/>
                        </a:tabLs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tabLst>
                          <a:tab pos="2514600" algn="l"/>
                        </a:tabLs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tabLst>
                          <a:tab pos="2514600" algn="l"/>
                        </a:tabLs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tabLst>
                          <a:tab pos="2514600" algn="l"/>
                        </a:tabLs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tabLst>
                          <a:tab pos="2514600" algn="l"/>
                        </a:tabLs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tabLst>
                          <a:tab pos="2514600" algn="l"/>
                        </a:tabLs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>
                          <a:tab pos="2514600" algn="l"/>
                        </a:tabLst>
                      </a:pPr>
                      <a:r>
                        <a:rPr kumimoji="0" lang="de-DE" altLang="de-DE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Politik und Wirtschaft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>
                          <a:tab pos="2514600" algn="l"/>
                        </a:tabLst>
                      </a:pPr>
                      <a:r>
                        <a:rPr kumimoji="0" lang="de-DE" altLang="de-DE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Geschichte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>
                          <a:tab pos="2514600" algn="l"/>
                        </a:tabLst>
                      </a:pPr>
                      <a:r>
                        <a:rPr kumimoji="0" lang="de-DE" altLang="de-DE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Religion oder Ethik  	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66"/>
                    </a:solidFill>
                  </a:tcPr>
                </a:tc>
                <a:tc rowSpan="2"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tabLst>
                          <a:tab pos="2514600" algn="l"/>
                        </a:tabLst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tabLst>
                          <a:tab pos="2514600" algn="l"/>
                        </a:tabLst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tabLst>
                          <a:tab pos="2514600" algn="l"/>
                        </a:tabLst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tabLst>
                          <a:tab pos="2514600" algn="l"/>
                        </a:tabLs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tabLst>
                          <a:tab pos="2514600" algn="l"/>
                        </a:tabLs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tabLst>
                          <a:tab pos="2514600" algn="l"/>
                        </a:tabLs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tabLst>
                          <a:tab pos="2514600" algn="l"/>
                        </a:tabLs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tabLst>
                          <a:tab pos="2514600" algn="l"/>
                        </a:tabLs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tabLst>
                          <a:tab pos="2514600" algn="l"/>
                        </a:tabLs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>
                          <a:tab pos="2514600" algn="l"/>
                        </a:tabLst>
                      </a:pPr>
                      <a:r>
                        <a:rPr kumimoji="0" lang="de-DE" altLang="de-DE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>
                          <a:tab pos="2514600" algn="l"/>
                        </a:tabLst>
                      </a:pPr>
                      <a:r>
                        <a:rPr kumimoji="0" lang="de-DE" altLang="de-DE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>
                          <a:tab pos="2514600" algn="l"/>
                        </a:tabLst>
                      </a:pPr>
                      <a:r>
                        <a:rPr kumimoji="0" lang="de-DE" altLang="de-DE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66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tabLst>
                          <a:tab pos="1439863" algn="l"/>
                        </a:tabLst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tabLst>
                          <a:tab pos="1439863" algn="l"/>
                        </a:tabLst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tabLst>
                          <a:tab pos="1439863" algn="l"/>
                        </a:tabLst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tabLst>
                          <a:tab pos="1439863" algn="l"/>
                        </a:tabLs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tabLst>
                          <a:tab pos="1439863" algn="l"/>
                        </a:tabLs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tabLst>
                          <a:tab pos="1439863" algn="l"/>
                        </a:tabLs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tabLst>
                          <a:tab pos="1439863" algn="l"/>
                        </a:tabLs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tabLst>
                          <a:tab pos="1439863" algn="l"/>
                        </a:tabLs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tabLst>
                          <a:tab pos="1439863" algn="l"/>
                        </a:tabLs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>
                          <a:tab pos="1439863" algn="l"/>
                        </a:tabLst>
                      </a:pPr>
                      <a:r>
                        <a:rPr kumimoji="0" lang="de-DE" altLang="de-DE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Mathematik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>
                          <a:tab pos="1439863" algn="l"/>
                        </a:tabLst>
                      </a:pPr>
                      <a:r>
                        <a:rPr kumimoji="0" lang="de-DE" altLang="de-DE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Physik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>
                          <a:tab pos="1439863" algn="l"/>
                        </a:tabLst>
                      </a:pPr>
                      <a:r>
                        <a:rPr kumimoji="0" lang="de-DE" altLang="de-DE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Chemie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>
                          <a:tab pos="1439863" algn="l"/>
                        </a:tabLst>
                      </a:pPr>
                      <a:r>
                        <a:rPr kumimoji="0" lang="de-DE" altLang="de-DE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Biologie 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tabLst>
                          <a:tab pos="1439863" algn="l"/>
                        </a:tabLst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tabLst>
                          <a:tab pos="1439863" algn="l"/>
                        </a:tabLst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tabLst>
                          <a:tab pos="1439863" algn="l"/>
                        </a:tabLst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tabLst>
                          <a:tab pos="1439863" algn="l"/>
                        </a:tabLs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tabLst>
                          <a:tab pos="1439863" algn="l"/>
                        </a:tabLs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tabLst>
                          <a:tab pos="1439863" algn="l"/>
                        </a:tabLs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tabLst>
                          <a:tab pos="1439863" algn="l"/>
                        </a:tabLs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tabLst>
                          <a:tab pos="1439863" algn="l"/>
                        </a:tabLs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tabLst>
                          <a:tab pos="1439863" algn="l"/>
                        </a:tabLs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>
                          <a:tab pos="1439863" algn="l"/>
                        </a:tabLst>
                      </a:pPr>
                      <a:r>
                        <a:rPr kumimoji="0" lang="de-DE" altLang="de-DE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4+</a:t>
                      </a:r>
                      <a:r>
                        <a:rPr kumimoji="0" lang="de-DE" altLang="de-DE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>
                          <a:tab pos="1439863" algn="l"/>
                        </a:tabLst>
                      </a:pPr>
                      <a:r>
                        <a:rPr kumimoji="0" lang="de-DE" altLang="de-DE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>
                          <a:tab pos="1439863" algn="l"/>
                        </a:tabLst>
                      </a:pPr>
                      <a:r>
                        <a:rPr kumimoji="0" lang="de-DE" altLang="de-DE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>
                          <a:tab pos="1439863" algn="l"/>
                        </a:tabLst>
                      </a:pPr>
                      <a:r>
                        <a:rPr kumimoji="0" lang="de-DE" altLang="de-DE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 rowSpan="2"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      Sport  / 2</a:t>
                      </a:r>
                    </a:p>
                  </a:txBody>
                  <a:tcPr marT="45702" marB="45702" vert="eaVert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99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407960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tabLst>
                          <a:tab pos="1439863" algn="l"/>
                        </a:tabLst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tabLst>
                          <a:tab pos="1439863" algn="l"/>
                        </a:tabLst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tabLst>
                          <a:tab pos="1439863" algn="l"/>
                        </a:tabLst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tabLst>
                          <a:tab pos="1439863" algn="l"/>
                        </a:tabLs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tabLst>
                          <a:tab pos="1439863" algn="l"/>
                        </a:tabLs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tabLst>
                          <a:tab pos="1439863" algn="l"/>
                        </a:tabLs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tabLst>
                          <a:tab pos="1439863" algn="l"/>
                        </a:tabLs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tabLst>
                          <a:tab pos="1439863" algn="l"/>
                        </a:tabLs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tabLst>
                          <a:tab pos="1439863" algn="l"/>
                        </a:tabLs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>
                          <a:tab pos="1439863" algn="l"/>
                        </a:tabLst>
                      </a:pPr>
                      <a:r>
                        <a:rPr kumimoji="0" lang="de-DE" altLang="de-DE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Alternativ für BI, CH, PH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>
                          <a:tab pos="1439863" algn="l"/>
                        </a:tabLst>
                      </a:pPr>
                      <a:r>
                        <a:rPr kumimoji="0" lang="de-DE" altLang="de-DE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NW 1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>
                          <a:tab pos="1439863" algn="l"/>
                        </a:tabLst>
                      </a:pPr>
                      <a:r>
                        <a:rPr kumimoji="0" lang="de-DE" altLang="de-DE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NW 2 	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tabLst>
                          <a:tab pos="1439863" algn="l"/>
                        </a:tabLst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tabLst>
                          <a:tab pos="1439863" algn="l"/>
                        </a:tabLst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tabLst>
                          <a:tab pos="1439863" algn="l"/>
                        </a:tabLst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tabLst>
                          <a:tab pos="1439863" algn="l"/>
                        </a:tabLs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tabLst>
                          <a:tab pos="1439863" algn="l"/>
                        </a:tabLs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tabLst>
                          <a:tab pos="1439863" algn="l"/>
                        </a:tabLs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tabLst>
                          <a:tab pos="1439863" algn="l"/>
                        </a:tabLs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tabLst>
                          <a:tab pos="1439863" algn="l"/>
                        </a:tabLs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tabLst>
                          <a:tab pos="1439863" algn="l"/>
                        </a:tabLs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>
                          <a:tab pos="1439863" algn="l"/>
                        </a:tabLst>
                      </a:pPr>
                      <a:endParaRPr kumimoji="0" lang="de-DE" altLang="de-DE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>
                          <a:tab pos="1439863" algn="l"/>
                        </a:tabLst>
                      </a:pPr>
                      <a:endParaRPr kumimoji="0" lang="de-DE" altLang="de-DE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>
                          <a:tab pos="1439863" algn="l"/>
                        </a:tabLst>
                      </a:pPr>
                      <a:r>
                        <a:rPr kumimoji="0" lang="de-DE" altLang="de-DE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>
                          <a:tab pos="1439863" algn="l"/>
                        </a:tabLst>
                      </a:pPr>
                      <a:r>
                        <a:rPr kumimoji="0" lang="de-DE" altLang="de-DE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52418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Gesamt-stunden</a:t>
                      </a:r>
                    </a:p>
                  </a:txBody>
                  <a:tcPr marT="45702" marB="4570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 gridSpan="6">
                  <a:txBody>
                    <a:bodyPr/>
                    <a:lstStyle>
                      <a:lvl1pPr algn="l" defTabSz="97155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tabLst>
                          <a:tab pos="6457950" algn="l"/>
                        </a:tabLst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defTabSz="97155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tabLst>
                          <a:tab pos="6457950" algn="l"/>
                        </a:tabLst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defTabSz="97155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tabLst>
                          <a:tab pos="6457950" algn="l"/>
                        </a:tabLst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defTabSz="9715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tabLst>
                          <a:tab pos="6457950" algn="l"/>
                        </a:tabLs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defTabSz="97155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tabLst>
                          <a:tab pos="6457950" algn="l"/>
                        </a:tabLs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defTabSz="97155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tabLst>
                          <a:tab pos="6457950" algn="l"/>
                        </a:tabLs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defTabSz="97155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tabLst>
                          <a:tab pos="6457950" algn="l"/>
                        </a:tabLs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defTabSz="97155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tabLst>
                          <a:tab pos="6457950" algn="l"/>
                        </a:tabLs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defTabSz="97155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tabLst>
                          <a:tab pos="6457950" algn="l"/>
                        </a:tabLs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7155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>
                          <a:tab pos="6457950" algn="l"/>
                        </a:tabLst>
                      </a:pPr>
                      <a:r>
                        <a:rPr kumimoji="0" lang="de-DE" altLang="de-DE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29 Stunden Pflichtunterricht</a:t>
                      </a:r>
                    </a:p>
                    <a:p>
                      <a:pPr marL="0" marR="0" lvl="0" indent="0" algn="l" defTabSz="97155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>
                          <a:tab pos="6457950" algn="l"/>
                        </a:tabLst>
                      </a:pPr>
                      <a:r>
                        <a:rPr kumimoji="0" lang="de-DE" altLang="de-DE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(</a:t>
                      </a:r>
                      <a:r>
                        <a:rPr kumimoji="0" lang="de-DE" altLang="de-DE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4</a:t>
                      </a:r>
                      <a:r>
                        <a:rPr kumimoji="0" lang="de-DE" altLang="de-DE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) +1 Stunden weiterer versetzungswirksamer Pflichtunterricht </a:t>
                      </a:r>
                    </a:p>
                    <a:p>
                      <a:pPr marL="0" marR="0" lvl="0" indent="0" algn="l" defTabSz="97155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>
                          <a:tab pos="6457950" algn="l"/>
                        </a:tabLst>
                      </a:pPr>
                      <a:r>
                        <a:rPr kumimoji="0" lang="de-DE" altLang="de-DE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	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de-DE" altLang="de-DE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02" marB="45702" vert="eaVert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99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992053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Wahl-Pflicht-Fächer</a:t>
                      </a:r>
                    </a:p>
                  </a:txBody>
                  <a:tcPr marT="45702" marB="4570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tabLst>
                          <a:tab pos="1439863" algn="l"/>
                        </a:tabLst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tabLst>
                          <a:tab pos="1439863" algn="l"/>
                        </a:tabLst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tabLst>
                          <a:tab pos="1439863" algn="l"/>
                        </a:tabLst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tabLst>
                          <a:tab pos="1439863" algn="l"/>
                        </a:tabLs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tabLst>
                          <a:tab pos="1439863" algn="l"/>
                        </a:tabLs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tabLst>
                          <a:tab pos="1439863" algn="l"/>
                        </a:tabLs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tabLst>
                          <a:tab pos="1439863" algn="l"/>
                        </a:tabLs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tabLst>
                          <a:tab pos="1439863" algn="l"/>
                        </a:tabLs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tabLst>
                          <a:tab pos="1439863" algn="l"/>
                        </a:tabLs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>
                          <a:tab pos="1439863" algn="l"/>
                        </a:tabLst>
                      </a:pPr>
                      <a:r>
                        <a:rPr kumimoji="0" lang="de-DE" altLang="de-DE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komde</a:t>
                      </a:r>
                      <a:endParaRPr kumimoji="0" lang="de-DE" altLang="de-DE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>
                          <a:tab pos="1439863" algn="l"/>
                        </a:tabLst>
                      </a:pPr>
                      <a:r>
                        <a:rPr kumimoji="0" lang="de-DE" altLang="de-DE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komen</a:t>
                      </a:r>
                      <a:endParaRPr kumimoji="0" lang="de-DE" altLang="de-DE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>
                          <a:tab pos="1439863" algn="l"/>
                        </a:tabLst>
                      </a:pPr>
                      <a:endParaRPr kumimoji="0" lang="de-DE" altLang="de-DE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tabLst>
                          <a:tab pos="1439863" algn="l"/>
                        </a:tabLst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tabLst>
                          <a:tab pos="1439863" algn="l"/>
                        </a:tabLst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tabLst>
                          <a:tab pos="1439863" algn="l"/>
                        </a:tabLst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tabLst>
                          <a:tab pos="1439863" algn="l"/>
                        </a:tabLs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tabLst>
                          <a:tab pos="1439863" algn="l"/>
                        </a:tabLs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tabLst>
                          <a:tab pos="1439863" algn="l"/>
                        </a:tabLs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tabLst>
                          <a:tab pos="1439863" algn="l"/>
                        </a:tabLs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tabLst>
                          <a:tab pos="1439863" algn="l"/>
                        </a:tabLs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tabLst>
                          <a:tab pos="1439863" algn="l"/>
                        </a:tabLs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>
                          <a:tab pos="1439863" algn="l"/>
                        </a:tabLst>
                      </a:pPr>
                      <a:r>
                        <a:rPr kumimoji="0" lang="de-DE" altLang="de-DE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>
                          <a:tab pos="1439863" algn="l"/>
                        </a:tabLst>
                      </a:pPr>
                      <a:r>
                        <a:rPr kumimoji="0" lang="de-DE" altLang="de-DE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tabLst>
                          <a:tab pos="2514600" algn="l"/>
                        </a:tabLst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tabLst>
                          <a:tab pos="2514600" algn="l"/>
                        </a:tabLst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tabLst>
                          <a:tab pos="2514600" algn="l"/>
                        </a:tabLst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tabLst>
                          <a:tab pos="2514600" algn="l"/>
                        </a:tabLs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tabLst>
                          <a:tab pos="2514600" algn="l"/>
                        </a:tabLs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tabLst>
                          <a:tab pos="2514600" algn="l"/>
                        </a:tabLs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tabLst>
                          <a:tab pos="2514600" algn="l"/>
                        </a:tabLs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tabLst>
                          <a:tab pos="2514600" algn="l"/>
                        </a:tabLs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tabLst>
                          <a:tab pos="2514600" algn="l"/>
                        </a:tabLs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>
                          <a:tab pos="2514600" algn="l"/>
                        </a:tabLst>
                      </a:pPr>
                      <a:r>
                        <a:rPr kumimoji="0" lang="de-DE" altLang="de-DE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Erdkunde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>
                          <a:tab pos="2514600" algn="l"/>
                        </a:tabLst>
                      </a:pPr>
                      <a:r>
                        <a:rPr kumimoji="0" lang="de-DE" altLang="de-DE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Geschichte</a:t>
                      </a:r>
                      <a:br>
                        <a:rPr kumimoji="0" lang="de-DE" altLang="de-DE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</a:br>
                      <a:r>
                        <a:rPr kumimoji="0" lang="de-DE" altLang="de-DE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Geschichte</a:t>
                      </a:r>
                      <a:r>
                        <a:rPr kumimoji="0" lang="de-DE" altLang="de-DE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bilingual </a:t>
                      </a:r>
                      <a:r>
                        <a:rPr kumimoji="0" lang="de-DE" altLang="de-DE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(englisch)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66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tabLst>
                          <a:tab pos="2514600" algn="l"/>
                        </a:tabLst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tabLst>
                          <a:tab pos="2514600" algn="l"/>
                        </a:tabLst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tabLst>
                          <a:tab pos="2514600" algn="l"/>
                        </a:tabLst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tabLst>
                          <a:tab pos="2514600" algn="l"/>
                        </a:tabLs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tabLst>
                          <a:tab pos="2514600" algn="l"/>
                        </a:tabLs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tabLst>
                          <a:tab pos="2514600" algn="l"/>
                        </a:tabLs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tabLst>
                          <a:tab pos="2514600" algn="l"/>
                        </a:tabLs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tabLst>
                          <a:tab pos="2514600" algn="l"/>
                        </a:tabLs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tabLst>
                          <a:tab pos="2514600" algn="l"/>
                        </a:tabLs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>
                          <a:tab pos="2514600" algn="l"/>
                        </a:tabLst>
                      </a:pPr>
                      <a:r>
                        <a:rPr kumimoji="0" lang="de-DE" altLang="de-DE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>
                          <a:tab pos="2514600" algn="l"/>
                        </a:tabLst>
                      </a:pPr>
                      <a:r>
                        <a:rPr kumimoji="0" lang="de-DE" altLang="de-DE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</a:t>
                      </a:r>
                      <a:br>
                        <a:rPr kumimoji="0" lang="de-DE" altLang="de-DE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</a:br>
                      <a:r>
                        <a:rPr kumimoji="0" lang="de-DE" altLang="de-DE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66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tabLst>
                          <a:tab pos="1439863" algn="l"/>
                        </a:tabLst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tabLst>
                          <a:tab pos="1439863" algn="l"/>
                        </a:tabLst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tabLst>
                          <a:tab pos="1439863" algn="l"/>
                        </a:tabLst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tabLst>
                          <a:tab pos="1439863" algn="l"/>
                        </a:tabLs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tabLst>
                          <a:tab pos="1439863" algn="l"/>
                        </a:tabLs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tabLst>
                          <a:tab pos="1439863" algn="l"/>
                        </a:tabLs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tabLst>
                          <a:tab pos="1439863" algn="l"/>
                        </a:tabLs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tabLst>
                          <a:tab pos="1439863" algn="l"/>
                        </a:tabLs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tabLst>
                          <a:tab pos="1439863" algn="l"/>
                        </a:tabLs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>
                          <a:tab pos="1439863" algn="l"/>
                        </a:tabLst>
                      </a:pPr>
                      <a:r>
                        <a:rPr kumimoji="0" lang="de-DE" altLang="de-DE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komma</a:t>
                      </a:r>
                      <a:endParaRPr kumimoji="0" lang="de-DE" altLang="de-DE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>
                          <a:tab pos="1439863" algn="l"/>
                        </a:tabLst>
                      </a:pPr>
                      <a:r>
                        <a:rPr kumimoji="0" lang="de-DE" altLang="de-DE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komnw</a:t>
                      </a:r>
                      <a:endParaRPr kumimoji="0" lang="de-DE" altLang="de-DE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>
                          <a:tab pos="1439863" algn="l"/>
                        </a:tabLst>
                      </a:pPr>
                      <a:r>
                        <a:rPr kumimoji="0" lang="de-DE" altLang="de-DE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Informatik	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tabLst>
                          <a:tab pos="1439863" algn="l"/>
                        </a:tabLst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tabLst>
                          <a:tab pos="1439863" algn="l"/>
                        </a:tabLst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tabLst>
                          <a:tab pos="1439863" algn="l"/>
                        </a:tabLst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tabLst>
                          <a:tab pos="1439863" algn="l"/>
                        </a:tabLs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tabLst>
                          <a:tab pos="1439863" algn="l"/>
                        </a:tabLs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tabLst>
                          <a:tab pos="1439863" algn="l"/>
                        </a:tabLs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tabLst>
                          <a:tab pos="1439863" algn="l"/>
                        </a:tabLs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tabLst>
                          <a:tab pos="1439863" algn="l"/>
                        </a:tabLs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tabLst>
                          <a:tab pos="1439863" algn="l"/>
                        </a:tabLs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>
                          <a:tab pos="1439863" algn="l"/>
                        </a:tabLst>
                      </a:pPr>
                      <a:r>
                        <a:rPr kumimoji="0" lang="de-DE" altLang="de-DE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>
                          <a:tab pos="1439863" algn="l"/>
                        </a:tabLst>
                      </a:pPr>
                      <a:r>
                        <a:rPr kumimoji="0" lang="de-DE" altLang="de-DE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>
                          <a:tab pos="1439863" algn="l"/>
                        </a:tabLst>
                      </a:pPr>
                      <a:r>
                        <a:rPr kumimoji="0" lang="de-DE" altLang="de-DE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de-DE" altLang="de-DE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99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Foliennummernplatzhalt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de-DE" altLang="de-DE" sz="1200"/>
              <a:t>Folie </a:t>
            </a:r>
            <a:fld id="{635B1B39-B194-4C62-9E22-AE9326C0B6D8}" type="slidenum">
              <a:rPr lang="de-DE" altLang="de-DE" sz="1200"/>
              <a:pPr algn="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8</a:t>
            </a:fld>
            <a:endParaRPr lang="de-DE" altLang="de-DE" sz="1200"/>
          </a:p>
        </p:txBody>
      </p:sp>
      <p:sp>
        <p:nvSpPr>
          <p:cNvPr id="9219" name="Datumsplatzhalter 4"/>
          <p:cNvSpPr>
            <a:spLocks noGrp="1"/>
          </p:cNvSpPr>
          <p:nvPr>
            <p:ph type="dt" sz="quarter" idx="11"/>
          </p:nvPr>
        </p:nvSpPr>
        <p:spPr>
          <a:noFill/>
        </p:spPr>
        <p:txBody>
          <a:bodyPr/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C0C2A1EA-E894-4FB7-9A3A-349270E687DD}" type="datetime1">
              <a:rPr lang="de-DE" altLang="de-DE" sz="1200"/>
              <a:pPr>
                <a:spcBef>
                  <a:spcPct val="0"/>
                </a:spcBef>
                <a:buClrTx/>
                <a:buSzTx/>
                <a:buFontTx/>
                <a:buNone/>
              </a:pPr>
              <a:t>11.01.2019</a:t>
            </a:fld>
            <a:endParaRPr lang="de-DE" altLang="de-DE" sz="1200"/>
          </a:p>
        </p:txBody>
      </p:sp>
      <p:sp>
        <p:nvSpPr>
          <p:cNvPr id="9220" name="Fußzeilenplatzhalter 5"/>
          <p:cNvSpPr>
            <a:spLocks noGrp="1"/>
          </p:cNvSpPr>
          <p:nvPr>
            <p:ph type="ftr" sz="quarter" idx="12"/>
          </p:nvPr>
        </p:nvSpPr>
        <p:spPr>
          <a:noFill/>
        </p:spPr>
        <p:txBody>
          <a:bodyPr/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de-DE" altLang="de-DE" sz="1200" dirty="0"/>
              <a:t>OAVO Sarah </a:t>
            </a:r>
            <a:r>
              <a:rPr lang="de-DE" altLang="de-DE" sz="1200" dirty="0" err="1"/>
              <a:t>Hoeller</a:t>
            </a:r>
            <a:endParaRPr lang="de-DE" altLang="de-DE" sz="1200" dirty="0"/>
          </a:p>
        </p:txBody>
      </p:sp>
      <p:sp>
        <p:nvSpPr>
          <p:cNvPr id="922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DE" altLang="de-DE"/>
              <a:t>Fremdsprachenregelung AvH</a:t>
            </a:r>
          </a:p>
        </p:txBody>
      </p:sp>
      <p:graphicFrame>
        <p:nvGraphicFramePr>
          <p:cNvPr id="341210" name="Group 218"/>
          <p:cNvGraphicFramePr>
            <a:graphicFrameLocks noGrp="1"/>
          </p:cNvGraphicFramePr>
          <p:nvPr>
            <p:ph idx="1"/>
          </p:nvPr>
        </p:nvGraphicFramePr>
        <p:xfrm>
          <a:off x="431800" y="1133475"/>
          <a:ext cx="8066088" cy="4475172"/>
        </p:xfrm>
        <a:graphic>
          <a:graphicData uri="http://schemas.openxmlformats.org/drawingml/2006/table">
            <a:tbl>
              <a:tblPr/>
              <a:tblGrid>
                <a:gridCol w="159861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651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651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651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6515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6515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6515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02552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02552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1025525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</a:tblGrid>
              <a:tr h="396872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</a:t>
                      </a:r>
                    </a:p>
                  </a:txBody>
                  <a:tcPr marT="45726" marB="45726"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FF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6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FF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7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FF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8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FF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9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FF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10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FF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E1/E2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Q1/Q2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Q3/Q4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4960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1. FS  EN</a:t>
                      </a:r>
                    </a:p>
                  </a:txBody>
                  <a:tcPr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66"/>
                    </a:solidFill>
                  </a:tcPr>
                </a:tc>
                <a:tc gridSpan="3"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Gymnasiast 1</a:t>
                      </a:r>
                    </a:p>
                  </a:txBody>
                  <a:tcPr marT="45726" marB="45726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6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de-DE" altLang="de-DE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66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de-DE" altLang="de-DE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66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de-DE" altLang="de-DE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de-DE" altLang="de-DE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66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de-DE" altLang="de-DE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66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de-DE" altLang="de-DE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5435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2. FS  FR</a:t>
                      </a:r>
                    </a:p>
                  </a:txBody>
                  <a:tcPr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66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de-DE" altLang="de-DE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de-DE" altLang="de-DE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66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de-DE" altLang="de-DE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66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de-DE" altLang="de-DE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66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de-DE" altLang="de-DE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66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de-DE" altLang="de-DE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de-DE" altLang="de-DE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66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2. NW/INF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pattFill prst="dkVert">
                      <a:fgClr>
                        <a:srgbClr val="66FF66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de-DE" altLang="de-DE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pattFill prst="dkHorz">
                      <a:fgClr>
                        <a:srgbClr val="66FF66">
                          <a:alpha val="50195"/>
                        </a:srgbClr>
                      </a:fgClr>
                      <a:bgClr>
                        <a:schemeClr val="bg1"/>
                      </a:bgClr>
                    </a:patt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09560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1. FS  EN</a:t>
                      </a:r>
                    </a:p>
                  </a:txBody>
                  <a:tcPr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 gridSpan="3"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Realschüler 1</a:t>
                      </a:r>
                    </a:p>
                  </a:txBody>
                  <a:tcPr marT="45726" marB="45726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de-DE" altLang="de-DE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de-DE" altLang="de-DE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de-DE" altLang="de-DE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de-DE" altLang="de-DE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de-DE" altLang="de-DE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de-DE" altLang="de-DE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20672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2. FS  FR</a:t>
                      </a:r>
                    </a:p>
                  </a:txBody>
                  <a:tcPr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de-DE" altLang="de-DE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de-DE" altLang="de-DE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de-DE" altLang="de-DE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de-DE" altLang="de-DE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de-DE" altLang="de-DE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de-DE" altLang="de-DE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de-DE" altLang="de-DE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2. NW/INF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pattFill prst="dkVert">
                      <a:fgClr>
                        <a:srgbClr val="FFFF00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de-DE" altLang="de-DE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pattFill prst="dkHorz">
                      <a:fgClr>
                        <a:srgbClr val="FFFF00">
                          <a:alpha val="50195"/>
                        </a:srgbClr>
                      </a:fgClr>
                      <a:bgClr>
                        <a:schemeClr val="bg1"/>
                      </a:bgClr>
                    </a:patt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28610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1. FS  EN</a:t>
                      </a:r>
                    </a:p>
                  </a:txBody>
                  <a:tcPr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CCFF"/>
                    </a:solidFill>
                  </a:tcPr>
                </a:tc>
                <a:tc gridSpan="3"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Realschüler 2</a:t>
                      </a:r>
                    </a:p>
                  </a:txBody>
                  <a:tcPr marT="45726" marB="45726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de-DE" altLang="de-DE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de-DE" altLang="de-DE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de-DE" altLang="de-DE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de-DE" altLang="de-DE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de-DE" altLang="de-DE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de-DE" altLang="de-DE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04809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2. FS  SP</a:t>
                      </a:r>
                    </a:p>
                  </a:txBody>
                  <a:tcPr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de-DE" altLang="de-DE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de-DE" altLang="de-DE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de-DE" altLang="de-DE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de-DE" altLang="de-DE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de-DE" altLang="de-DE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de-DE" altLang="de-DE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de-DE" altLang="de-DE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de-DE" altLang="de-DE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de-DE" altLang="de-DE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04809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1. FS  EN</a:t>
                      </a:r>
                    </a:p>
                  </a:txBody>
                  <a:tcPr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00"/>
                    </a:solidFill>
                  </a:tcPr>
                </a:tc>
                <a:tc gridSpan="5"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Gymnasiast 2</a:t>
                      </a:r>
                    </a:p>
                  </a:txBody>
                  <a:tcPr marT="45726" marB="45726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de-DE" altLang="de-DE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de-DE" altLang="de-DE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de-DE" altLang="de-DE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de-DE" altLang="de-DE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58772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2. FS  FR</a:t>
                      </a:r>
                    </a:p>
                  </a:txBody>
                  <a:tcPr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de-DE" altLang="de-DE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de-DE" altLang="de-DE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de-DE" altLang="de-DE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de-DE" altLang="de-DE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de-DE" altLang="de-DE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de-DE" altLang="de-DE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de-DE" altLang="de-DE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de-DE" altLang="de-DE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de-DE" altLang="de-DE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95285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3. FS  SP</a:t>
                      </a:r>
                    </a:p>
                  </a:txBody>
                  <a:tcPr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de-DE" altLang="de-DE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de-DE" altLang="de-DE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de-DE" altLang="de-DE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de-DE" altLang="de-DE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de-DE" altLang="de-DE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de-DE" altLang="de-DE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de-DE" altLang="de-DE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de-DE" altLang="de-DE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de-DE" altLang="de-DE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95285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1. FS  EN</a:t>
                      </a:r>
                    </a:p>
                  </a:txBody>
                  <a:tcPr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  <a:tc gridSpan="3"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Gymnasiast 3</a:t>
                      </a:r>
                    </a:p>
                  </a:txBody>
                  <a:tcPr marT="45726" marB="45726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de-DE" altLang="de-DE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de-DE" altLang="de-DE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de-DE" altLang="de-DE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de-DE" altLang="de-DE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de-DE" altLang="de-DE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de-DE" altLang="de-DE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95285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2. FS  FR</a:t>
                      </a:r>
                    </a:p>
                  </a:txBody>
                  <a:tcPr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de-DE" altLang="de-DE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de-DE" altLang="de-DE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de-DE" altLang="de-DE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de-DE" altLang="de-DE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de-DE" altLang="de-DE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de-DE" altLang="de-DE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de-DE" altLang="de-DE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de-DE" altLang="de-DE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de-DE" altLang="de-DE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04809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3. FS  SP</a:t>
                      </a:r>
                    </a:p>
                  </a:txBody>
                  <a:tcPr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de-DE" altLang="de-DE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de-DE" altLang="de-DE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de-DE" altLang="de-DE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de-DE" altLang="de-DE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de-DE" altLang="de-DE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de-DE" altLang="de-DE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de-DE" altLang="de-DE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2. NW/INF</a:t>
                      </a:r>
                      <a:endParaRPr kumimoji="0" lang="de-DE" altLang="de-DE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pattFill prst="dkVert">
                      <a:fgClr>
                        <a:srgbClr val="FFCCFF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de-DE" altLang="de-DE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pattFill prst="dkHorz">
                      <a:fgClr>
                        <a:srgbClr val="FFCCFF"/>
                      </a:fgClr>
                      <a:bgClr>
                        <a:schemeClr val="bg1"/>
                      </a:bgClr>
                    </a:patt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</p:spTree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e-DE" dirty="0"/>
              <a:t>„Fachabitur“ (SFHS) nach Q2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sz="1600" b="1" dirty="0"/>
              <a:t>schulische Voraussetzungen: </a:t>
            </a:r>
            <a:br>
              <a:rPr lang="de-DE" sz="1600" b="1" dirty="0"/>
            </a:br>
            <a:r>
              <a:rPr lang="de-DE" sz="1400" dirty="0"/>
              <a:t>-</a:t>
            </a:r>
            <a:r>
              <a:rPr lang="de-DE" sz="1600" dirty="0"/>
              <a:t> </a:t>
            </a:r>
            <a:r>
              <a:rPr lang="de-DE" sz="1400" dirty="0"/>
              <a:t>in 11 Grundkursen mindestens 7 Kurse mit jeweils 05 Punkten</a:t>
            </a:r>
          </a:p>
          <a:p>
            <a:pPr marL="0" indent="0">
              <a:buNone/>
            </a:pPr>
            <a:r>
              <a:rPr lang="de-DE" sz="1400" dirty="0"/>
              <a:t>- in beiden Leistungskursen (2x2=4 Kurse) mindestens 40 Punkte in zweifacher Wertung, wobei</a:t>
            </a:r>
            <a:br>
              <a:rPr lang="de-DE" sz="1400" dirty="0"/>
            </a:br>
            <a:r>
              <a:rPr lang="de-DE" sz="1400" dirty="0"/>
              <a:t>   mindestens zwei Kurse mit 05 Punkten (einfache Wertung) abgeschlossen sein müssen</a:t>
            </a:r>
          </a:p>
          <a:p>
            <a:pPr marL="0" indent="0">
              <a:buNone/>
            </a:pPr>
            <a:r>
              <a:rPr lang="de-DE" sz="1400" dirty="0"/>
              <a:t>- Welche Kurse müssen eingebracht werden? </a:t>
            </a:r>
            <a:br>
              <a:rPr lang="de-DE" sz="1400" dirty="0"/>
            </a:br>
            <a:r>
              <a:rPr lang="de-DE" sz="1400" dirty="0"/>
              <a:t>   2 Deutsch, 2 Englisch, 2 Politik und Wirtschaft </a:t>
            </a:r>
            <a:r>
              <a:rPr lang="de-DE" sz="1400" i="1" dirty="0"/>
              <a:t>oder</a:t>
            </a:r>
            <a:r>
              <a:rPr lang="de-DE" sz="1400" dirty="0"/>
              <a:t> Geschichte, 2 Mathematik, 2 Biologie </a:t>
            </a:r>
            <a:r>
              <a:rPr lang="de-DE" sz="1400" i="1" dirty="0"/>
              <a:t>oder</a:t>
            </a:r>
            <a:r>
              <a:rPr lang="de-DE" sz="1400" dirty="0"/>
              <a:t> </a:t>
            </a:r>
            <a:br>
              <a:rPr lang="de-DE" sz="1400" dirty="0"/>
            </a:br>
            <a:r>
              <a:rPr lang="de-DE" sz="1400" dirty="0"/>
              <a:t>   Chemie </a:t>
            </a:r>
            <a:r>
              <a:rPr lang="de-DE" sz="1400" i="1" dirty="0"/>
              <a:t>oder</a:t>
            </a:r>
            <a:r>
              <a:rPr lang="de-DE" sz="1400" dirty="0"/>
              <a:t> Physik; aus anderen Kursen (Sport, Ethik, …) können höchstens je 2 Kurse eingebracht </a:t>
            </a:r>
            <a:br>
              <a:rPr lang="de-DE" sz="1400" dirty="0"/>
            </a:br>
            <a:r>
              <a:rPr lang="de-DE" sz="1400" dirty="0"/>
              <a:t>   werden</a:t>
            </a:r>
          </a:p>
          <a:p>
            <a:pPr marL="0" indent="0">
              <a:buNone/>
            </a:pPr>
            <a:br>
              <a:rPr lang="de-DE" sz="1400" dirty="0"/>
            </a:br>
            <a:endParaRPr lang="de-DE" sz="1400" dirty="0"/>
          </a:p>
          <a:p>
            <a:pPr marL="0" indent="0">
              <a:buNone/>
            </a:pPr>
            <a:endParaRPr lang="de-DE" sz="1400" dirty="0"/>
          </a:p>
          <a:p>
            <a:pPr marL="0" indent="0">
              <a:buNone/>
            </a:pPr>
            <a:r>
              <a:rPr lang="de-DE" sz="1600" b="1" dirty="0"/>
              <a:t>berufliche Voraussetzungen: </a:t>
            </a:r>
          </a:p>
          <a:p>
            <a:pPr marL="0" indent="0">
              <a:buNone/>
            </a:pPr>
            <a:r>
              <a:rPr lang="de-DE" sz="1400" dirty="0"/>
              <a:t>- freiwilliges soziales Jahr </a:t>
            </a:r>
            <a:r>
              <a:rPr lang="de-DE" sz="1400" i="1" dirty="0"/>
              <a:t>oder</a:t>
            </a:r>
          </a:p>
          <a:p>
            <a:pPr marL="0" indent="0">
              <a:buNone/>
            </a:pPr>
            <a:r>
              <a:rPr lang="de-DE" sz="1400" dirty="0"/>
              <a:t>- einjähriges gelenktes Berufspraktikum </a:t>
            </a:r>
            <a:r>
              <a:rPr lang="de-DE" sz="1400" i="1" dirty="0"/>
              <a:t>oder</a:t>
            </a:r>
          </a:p>
          <a:p>
            <a:pPr marL="0" indent="0">
              <a:buNone/>
            </a:pPr>
            <a:r>
              <a:rPr lang="de-DE" sz="1400" dirty="0"/>
              <a:t>- Ausbildung (i.d.R. drei Jahre)</a:t>
            </a:r>
          </a:p>
          <a:p>
            <a:pPr marL="0" indent="0">
              <a:buNone/>
            </a:pPr>
            <a:endParaRPr lang="de-DE" sz="1400" dirty="0"/>
          </a:p>
          <a:p>
            <a:pPr marL="0" indent="0">
              <a:buNone/>
            </a:pPr>
            <a:r>
              <a:rPr lang="de-DE" sz="1400" dirty="0">
                <a:sym typeface="Wingdings" panose="05000000000000000000" pitchFamily="2" charset="2"/>
              </a:rPr>
              <a:t> nach Vorlage aller Unterlagen stellt die Studienleitung das </a:t>
            </a:r>
            <a:r>
              <a:rPr lang="de-DE" sz="1400" b="1" dirty="0">
                <a:sym typeface="Wingdings" panose="05000000000000000000" pitchFamily="2" charset="2"/>
              </a:rPr>
              <a:t>Zeugnis der Fachhochschulreife</a:t>
            </a:r>
            <a:r>
              <a:rPr lang="de-DE" sz="1400" dirty="0">
                <a:sym typeface="Wingdings" panose="05000000000000000000" pitchFamily="2" charset="2"/>
              </a:rPr>
              <a:t> aus</a:t>
            </a:r>
            <a:r>
              <a:rPr lang="de-DE" sz="1400" dirty="0"/>
              <a:t>			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de-DE" altLang="de-DE"/>
              <a:t>Folie </a:t>
            </a:r>
            <a:fld id="{110EAF6F-1CDD-4054-8E56-5F14A05A33A2}" type="slidenum">
              <a:rPr lang="de-DE" altLang="de-DE" smtClean="0"/>
              <a:pPr>
                <a:defRPr/>
              </a:pPr>
              <a:t>9</a:t>
            </a:fld>
            <a:endParaRPr lang="de-DE" alt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>
              <a:defRPr/>
            </a:pPr>
            <a:fld id="{2169E277-4B09-4A07-A745-4DBA436811E5}" type="datetime1">
              <a:rPr lang="de-DE" altLang="de-DE" smtClean="0"/>
              <a:pPr>
                <a:defRPr/>
              </a:pPr>
              <a:t>11.01.2019</a:t>
            </a:fld>
            <a:endParaRPr lang="de-DE" alt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de-DE" dirty="0"/>
              <a:t>OAVO Sarah </a:t>
            </a:r>
            <a:r>
              <a:rPr lang="de-DE" dirty="0" err="1"/>
              <a:t>Hoeller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769832790"/>
      </p:ext>
    </p:extLst>
  </p:cSld>
  <p:clrMapOvr>
    <a:masterClrMapping/>
  </p:clrMapOvr>
</p:sld>
</file>

<file path=ppt/theme/theme1.xml><?xml version="1.0" encoding="utf-8"?>
<a:theme xmlns:a="http://schemas.openxmlformats.org/drawingml/2006/main" name="Übergänge">
  <a:themeElements>
    <a:clrScheme name="Übergänge 3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Übergäng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>
          <a:noFill/>
        </a:ln>
        <a:effectLst/>
        <a:extLs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b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1800" b="1" i="0" u="none" strike="noStrike" cap="none" normalizeH="0" baseline="0" smtClean="0">
            <a:ln>
              <a:noFill/>
            </a:ln>
            <a:solidFill>
              <a:schemeClr val="hlink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>
          <a:noFill/>
        </a:ln>
        <a:effectLst/>
        <a:extLs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b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1800" b="1" i="0" u="none" strike="noStrike" cap="none" normalizeH="0" baseline="0" smtClean="0">
            <a:ln>
              <a:noFill/>
            </a:ln>
            <a:solidFill>
              <a:schemeClr val="hlink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Übergänge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Übergänge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Übergänge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Übergänge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Übergänge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Übergänge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Lariss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1960</Words>
  <Application>Microsoft Office PowerPoint</Application>
  <PresentationFormat>Bildschirmpräsentation (4:3)</PresentationFormat>
  <Paragraphs>793</Paragraphs>
  <Slides>31</Slides>
  <Notes>28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7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31</vt:i4>
      </vt:variant>
    </vt:vector>
  </HeadingPairs>
  <TitlesOfParts>
    <vt:vector size="39" baseType="lpstr">
      <vt:lpstr>Arial</vt:lpstr>
      <vt:lpstr>Cambria Math</vt:lpstr>
      <vt:lpstr>Garamond</vt:lpstr>
      <vt:lpstr>Symbol</vt:lpstr>
      <vt:lpstr>Tahoma</vt:lpstr>
      <vt:lpstr>Times New Roman</vt:lpstr>
      <vt:lpstr>Wingdings</vt:lpstr>
      <vt:lpstr>Übergänge</vt:lpstr>
      <vt:lpstr>Oberstufen und Abiturverordnung OAVO (vom 20.7.2009)  </vt:lpstr>
      <vt:lpstr>Übersicht</vt:lpstr>
      <vt:lpstr>Aufnahme in die GO</vt:lpstr>
      <vt:lpstr>Oberstufeneignung AvH</vt:lpstr>
      <vt:lpstr>Aufnahmeverfahren</vt:lpstr>
      <vt:lpstr>Zeitplan gymnasiale Oberstufe </vt:lpstr>
      <vt:lpstr>Fächer in der Einführungsphase E1 und E2</vt:lpstr>
      <vt:lpstr>Fremdsprachenregelung AvH</vt:lpstr>
      <vt:lpstr>„Fachabitur“ (SFHS) nach Q2</vt:lpstr>
      <vt:lpstr>Unterrichtsversäumnisse</vt:lpstr>
      <vt:lpstr>Punkte und Noten</vt:lpstr>
      <vt:lpstr>Mittlerer Abschluss (Realschulabschluss)</vt:lpstr>
      <vt:lpstr>Zulassungsbedingungen zur Qualifikationsphase</vt:lpstr>
      <vt:lpstr>Mit Ausgleich versetzt</vt:lpstr>
      <vt:lpstr>Keine Zulassung (1)</vt:lpstr>
      <vt:lpstr>Keine Zulassung (2)</vt:lpstr>
      <vt:lpstr>Keine Zulassung (3)</vt:lpstr>
      <vt:lpstr>Fächer in der Qualifikationsphase</vt:lpstr>
      <vt:lpstr>Belegungsplan Realschüler (Qualifikationsphase)</vt:lpstr>
      <vt:lpstr>Belegungsplan Gymnasialschüler (Qualifikationsphase)</vt:lpstr>
      <vt:lpstr>Freiwillige Wiederholungen</vt:lpstr>
      <vt:lpstr>Leistungsfächer in der Qualifikationsphase</vt:lpstr>
      <vt:lpstr>Prüfungsfächer in der Abiturprüfung</vt:lpstr>
      <vt:lpstr>Das Abitur </vt:lpstr>
      <vt:lpstr>Zulassungsvoraussetzungen</vt:lpstr>
      <vt:lpstr>Abiturprüfung</vt:lpstr>
      <vt:lpstr>mündliche Zusatzprüfungen</vt:lpstr>
      <vt:lpstr>Besondere fächerübergreifende Projekte</vt:lpstr>
      <vt:lpstr>Verweildauer in der GO</vt:lpstr>
      <vt:lpstr>„Profiljahrgang“ – Was heißt das für mich?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Kein Folientitel</dc:title>
  <dc:creator>Alexander-von-Humboldt-Schule</dc:creator>
  <cp:lastModifiedBy>C. Drochner</cp:lastModifiedBy>
  <cp:revision>345</cp:revision>
  <cp:lastPrinted>2001-12-11T15:54:30Z</cp:lastPrinted>
  <dcterms:created xsi:type="dcterms:W3CDTF">2001-12-11T08:10:25Z</dcterms:created>
  <dcterms:modified xsi:type="dcterms:W3CDTF">2019-01-11T09:14:43Z</dcterms:modified>
</cp:coreProperties>
</file>